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365" r:id="rId22"/>
    <p:sldId id="366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354" r:id="rId31"/>
    <p:sldId id="350" r:id="rId32"/>
    <p:sldId id="355" r:id="rId33"/>
    <p:sldId id="356" r:id="rId34"/>
    <p:sldId id="357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67" r:id="rId54"/>
    <p:sldId id="368" r:id="rId55"/>
    <p:sldId id="349" r:id="rId56"/>
    <p:sldId id="304" r:id="rId57"/>
    <p:sldId id="305" r:id="rId58"/>
    <p:sldId id="306" r:id="rId59"/>
    <p:sldId id="308" r:id="rId60"/>
    <p:sldId id="309" r:id="rId61"/>
    <p:sldId id="311" r:id="rId62"/>
    <p:sldId id="313" r:id="rId63"/>
    <p:sldId id="315" r:id="rId64"/>
    <p:sldId id="316" r:id="rId65"/>
    <p:sldId id="318" r:id="rId66"/>
    <p:sldId id="319" r:id="rId67"/>
    <p:sldId id="321" r:id="rId68"/>
    <p:sldId id="322" r:id="rId69"/>
    <p:sldId id="324" r:id="rId70"/>
    <p:sldId id="325" r:id="rId71"/>
    <p:sldId id="327" r:id="rId72"/>
    <p:sldId id="328" r:id="rId73"/>
    <p:sldId id="330" r:id="rId74"/>
    <p:sldId id="331" r:id="rId75"/>
    <p:sldId id="332" r:id="rId76"/>
    <p:sldId id="334" r:id="rId77"/>
    <p:sldId id="335" r:id="rId78"/>
    <p:sldId id="336" r:id="rId79"/>
    <p:sldId id="337" r:id="rId80"/>
    <p:sldId id="361" r:id="rId81"/>
    <p:sldId id="362" r:id="rId82"/>
    <p:sldId id="363" r:id="rId83"/>
    <p:sldId id="364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1DBEC-BE8F-4390-B345-2C9D3510D45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BCAA66D-969E-4D3B-99BC-CB1C49C5CACB}">
      <dgm:prSet/>
      <dgm:spPr/>
      <dgm:t>
        <a:bodyPr/>
        <a:lstStyle/>
        <a:p>
          <a:r>
            <a:rPr lang="it-IT"/>
            <a:t>Il sistema di Keycloak è gestito tramite un realm dedicato chiamato </a:t>
          </a:r>
          <a:r>
            <a:rPr lang="it-IT" b="1"/>
            <a:t>'WebAppRealm</a:t>
          </a:r>
          <a:r>
            <a:rPr lang="it-IT"/>
            <a:t>'.</a:t>
          </a:r>
          <a:endParaRPr lang="en-US"/>
        </a:p>
      </dgm:t>
    </dgm:pt>
    <dgm:pt modelId="{6529B138-FE99-4A8D-B3F4-E83383BA7BD3}" type="parTrans" cxnId="{66849D0F-4357-4EEB-B7FA-B7FC6B49E96E}">
      <dgm:prSet/>
      <dgm:spPr/>
      <dgm:t>
        <a:bodyPr/>
        <a:lstStyle/>
        <a:p>
          <a:endParaRPr lang="en-US"/>
        </a:p>
      </dgm:t>
    </dgm:pt>
    <dgm:pt modelId="{71FD8B7D-E14C-4CF8-83FA-A353A4308C98}" type="sibTrans" cxnId="{66849D0F-4357-4EEB-B7FA-B7FC6B49E96E}">
      <dgm:prSet/>
      <dgm:spPr/>
      <dgm:t>
        <a:bodyPr/>
        <a:lstStyle/>
        <a:p>
          <a:endParaRPr lang="en-US"/>
        </a:p>
      </dgm:t>
    </dgm:pt>
    <dgm:pt modelId="{5DCB4D47-0EE3-463E-9688-C0D98E7FD588}">
      <dgm:prSet/>
      <dgm:spPr/>
      <dgm:t>
        <a:bodyPr/>
        <a:lstStyle/>
        <a:p>
          <a:r>
            <a:rPr lang="it-IT"/>
            <a:t>All'interno di questo realm, la web app opera come client denominato </a:t>
          </a:r>
          <a:r>
            <a:rPr lang="it-IT" b="1"/>
            <a:t>'FlaskWebApp</a:t>
          </a:r>
          <a:r>
            <a:rPr lang="it-IT"/>
            <a:t>'.</a:t>
          </a:r>
          <a:endParaRPr lang="en-US"/>
        </a:p>
      </dgm:t>
    </dgm:pt>
    <dgm:pt modelId="{E8B11056-E86A-47DE-8528-ACC2DB2F9B3C}" type="parTrans" cxnId="{9353F07F-083F-4EC2-B082-F2F34CE51E06}">
      <dgm:prSet/>
      <dgm:spPr/>
      <dgm:t>
        <a:bodyPr/>
        <a:lstStyle/>
        <a:p>
          <a:endParaRPr lang="en-US"/>
        </a:p>
      </dgm:t>
    </dgm:pt>
    <dgm:pt modelId="{8DE95E96-C23B-452F-ADE3-B0E4C6062ADC}" type="sibTrans" cxnId="{9353F07F-083F-4EC2-B082-F2F34CE51E06}">
      <dgm:prSet/>
      <dgm:spPr/>
      <dgm:t>
        <a:bodyPr/>
        <a:lstStyle/>
        <a:p>
          <a:endParaRPr lang="en-US"/>
        </a:p>
      </dgm:t>
    </dgm:pt>
    <dgm:pt modelId="{D3CA20F3-EC83-4041-B739-0476EDFAC737}">
      <dgm:prSet/>
      <dgm:spPr/>
      <dgm:t>
        <a:bodyPr/>
        <a:lstStyle/>
        <a:p>
          <a:r>
            <a:rPr lang="it-IT"/>
            <a:t>Il realm consente la definizione di utenti, ruoli, risorse e politiche di accesso.</a:t>
          </a:r>
          <a:endParaRPr lang="en-US"/>
        </a:p>
      </dgm:t>
    </dgm:pt>
    <dgm:pt modelId="{A8DE5814-FA1A-48A4-B5E2-48A59AB0C73C}" type="parTrans" cxnId="{D391CF44-B642-443A-B78D-2E1AA05FB3F9}">
      <dgm:prSet/>
      <dgm:spPr/>
      <dgm:t>
        <a:bodyPr/>
        <a:lstStyle/>
        <a:p>
          <a:endParaRPr lang="en-US"/>
        </a:p>
      </dgm:t>
    </dgm:pt>
    <dgm:pt modelId="{A561A8DA-AECB-4A1F-A37B-CDE5F88C70DD}" type="sibTrans" cxnId="{D391CF44-B642-443A-B78D-2E1AA05FB3F9}">
      <dgm:prSet/>
      <dgm:spPr/>
      <dgm:t>
        <a:bodyPr/>
        <a:lstStyle/>
        <a:p>
          <a:endParaRPr lang="en-US"/>
        </a:p>
      </dgm:t>
    </dgm:pt>
    <dgm:pt modelId="{EB6E10C4-1C51-4663-BD8E-3C2CB514F5E4}">
      <dgm:prSet/>
      <dgm:spPr/>
      <dgm:t>
        <a:bodyPr/>
        <a:lstStyle/>
        <a:p>
          <a:r>
            <a:rPr lang="it-IT"/>
            <a:t>In Keycloak, l'amministrazione del sistema è separata dall'accesso degli utenti.</a:t>
          </a:r>
          <a:endParaRPr lang="en-US"/>
        </a:p>
      </dgm:t>
    </dgm:pt>
    <dgm:pt modelId="{2D06E779-D357-4198-B2F0-81EFD7E41AB1}" type="parTrans" cxnId="{E11C8E3B-859A-47A8-A182-617E23219562}">
      <dgm:prSet/>
      <dgm:spPr/>
      <dgm:t>
        <a:bodyPr/>
        <a:lstStyle/>
        <a:p>
          <a:endParaRPr lang="en-US"/>
        </a:p>
      </dgm:t>
    </dgm:pt>
    <dgm:pt modelId="{A63DB30C-0C1D-481D-A9C6-6A09E47C8F13}" type="sibTrans" cxnId="{E11C8E3B-859A-47A8-A182-617E23219562}">
      <dgm:prSet/>
      <dgm:spPr/>
      <dgm:t>
        <a:bodyPr/>
        <a:lstStyle/>
        <a:p>
          <a:endParaRPr lang="en-US"/>
        </a:p>
      </dgm:t>
    </dgm:pt>
    <dgm:pt modelId="{A0F3893F-6F4C-44B4-B689-83DE42937D22}">
      <dgm:prSet/>
      <dgm:spPr/>
      <dgm:t>
        <a:bodyPr/>
        <a:lstStyle/>
        <a:p>
          <a:r>
            <a:rPr lang="it-IT"/>
            <a:t>L'amministratore del sistema accede tramite un account amministrativo dedicato, </a:t>
          </a:r>
          <a:endParaRPr lang="en-US"/>
        </a:p>
      </dgm:t>
    </dgm:pt>
    <dgm:pt modelId="{103C9226-FC9C-4C05-9CD9-DE1787E2D96C}" type="parTrans" cxnId="{27EC6CB8-9757-44B0-8CDC-A30F25630678}">
      <dgm:prSet/>
      <dgm:spPr/>
      <dgm:t>
        <a:bodyPr/>
        <a:lstStyle/>
        <a:p>
          <a:endParaRPr lang="en-US"/>
        </a:p>
      </dgm:t>
    </dgm:pt>
    <dgm:pt modelId="{E0D02220-AE17-4756-BE38-D1F5C9AC8449}" type="sibTrans" cxnId="{27EC6CB8-9757-44B0-8CDC-A30F25630678}">
      <dgm:prSet/>
      <dgm:spPr/>
      <dgm:t>
        <a:bodyPr/>
        <a:lstStyle/>
        <a:p>
          <a:endParaRPr lang="en-US"/>
        </a:p>
      </dgm:t>
    </dgm:pt>
    <dgm:pt modelId="{7C15230F-2FE6-4127-A8A2-F6D8C946F8D5}">
      <dgm:prSet/>
      <dgm:spPr/>
      <dgm:t>
        <a:bodyPr/>
        <a:lstStyle/>
        <a:p>
          <a:r>
            <a:rPr lang="it-IT"/>
            <a:t>garantendo il principio di separazione tra amministrazione e accesso degli utenti.</a:t>
          </a:r>
          <a:endParaRPr lang="en-US"/>
        </a:p>
      </dgm:t>
    </dgm:pt>
    <dgm:pt modelId="{562EA87F-E7C5-47C3-B2EE-DF91B823BED9}" type="parTrans" cxnId="{06DC1A4C-3334-43D6-A9DB-3A04FE973F29}">
      <dgm:prSet/>
      <dgm:spPr/>
      <dgm:t>
        <a:bodyPr/>
        <a:lstStyle/>
        <a:p>
          <a:endParaRPr lang="en-US"/>
        </a:p>
      </dgm:t>
    </dgm:pt>
    <dgm:pt modelId="{80B5C1A7-68A4-475A-9E9A-A099C835408B}" type="sibTrans" cxnId="{06DC1A4C-3334-43D6-A9DB-3A04FE973F29}">
      <dgm:prSet/>
      <dgm:spPr/>
      <dgm:t>
        <a:bodyPr/>
        <a:lstStyle/>
        <a:p>
          <a:endParaRPr lang="en-US"/>
        </a:p>
      </dgm:t>
    </dgm:pt>
    <dgm:pt modelId="{74E24C8D-C722-4C74-9756-36FB916DF43A}" type="pres">
      <dgm:prSet presAssocID="{0371DBEC-BE8F-4390-B345-2C9D3510D454}" presName="root" presStyleCnt="0">
        <dgm:presLayoutVars>
          <dgm:dir/>
          <dgm:resizeHandles val="exact"/>
        </dgm:presLayoutVars>
      </dgm:prSet>
      <dgm:spPr/>
    </dgm:pt>
    <dgm:pt modelId="{27FC234E-C521-46E1-B98D-A1D82AAE5AF7}" type="pres">
      <dgm:prSet presAssocID="{0371DBEC-BE8F-4390-B345-2C9D3510D454}" presName="container" presStyleCnt="0">
        <dgm:presLayoutVars>
          <dgm:dir/>
          <dgm:resizeHandles val="exact"/>
        </dgm:presLayoutVars>
      </dgm:prSet>
      <dgm:spPr/>
    </dgm:pt>
    <dgm:pt modelId="{61909A1E-946B-44D0-BC85-D805B68A4BB2}" type="pres">
      <dgm:prSet presAssocID="{4BCAA66D-969E-4D3B-99BC-CB1C49C5CACB}" presName="compNode" presStyleCnt="0"/>
      <dgm:spPr/>
    </dgm:pt>
    <dgm:pt modelId="{21EA0F6A-7888-4EC9-87B9-E4287CCBE944}" type="pres">
      <dgm:prSet presAssocID="{4BCAA66D-969E-4D3B-99BC-CB1C49C5CACB}" presName="iconBgRect" presStyleLbl="bgShp" presStyleIdx="0" presStyleCnt="6"/>
      <dgm:spPr/>
    </dgm:pt>
    <dgm:pt modelId="{466FD964-13C5-43EE-BE9C-B803D1ABF773}" type="pres">
      <dgm:prSet presAssocID="{4BCAA66D-969E-4D3B-99BC-CB1C49C5CA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382B5C05-9ABC-49DE-8617-6AAA139B4287}" type="pres">
      <dgm:prSet presAssocID="{4BCAA66D-969E-4D3B-99BC-CB1C49C5CACB}" presName="spaceRect" presStyleCnt="0"/>
      <dgm:spPr/>
    </dgm:pt>
    <dgm:pt modelId="{29274D18-E740-4FC1-8F2F-7C09BA45F8D9}" type="pres">
      <dgm:prSet presAssocID="{4BCAA66D-969E-4D3B-99BC-CB1C49C5CACB}" presName="textRect" presStyleLbl="revTx" presStyleIdx="0" presStyleCnt="6">
        <dgm:presLayoutVars>
          <dgm:chMax val="1"/>
          <dgm:chPref val="1"/>
        </dgm:presLayoutVars>
      </dgm:prSet>
      <dgm:spPr/>
    </dgm:pt>
    <dgm:pt modelId="{43C2A5CF-E0B2-461B-BA97-3F85ED496A3C}" type="pres">
      <dgm:prSet presAssocID="{71FD8B7D-E14C-4CF8-83FA-A353A4308C98}" presName="sibTrans" presStyleLbl="sibTrans2D1" presStyleIdx="0" presStyleCnt="0"/>
      <dgm:spPr/>
    </dgm:pt>
    <dgm:pt modelId="{95DFF11E-76D0-4999-ABEE-886DF2361CC7}" type="pres">
      <dgm:prSet presAssocID="{5DCB4D47-0EE3-463E-9688-C0D98E7FD588}" presName="compNode" presStyleCnt="0"/>
      <dgm:spPr/>
    </dgm:pt>
    <dgm:pt modelId="{FB29B150-C476-49EB-A148-AD7CE85C3A09}" type="pres">
      <dgm:prSet presAssocID="{5DCB4D47-0EE3-463E-9688-C0D98E7FD588}" presName="iconBgRect" presStyleLbl="bgShp" presStyleIdx="1" presStyleCnt="6"/>
      <dgm:spPr/>
    </dgm:pt>
    <dgm:pt modelId="{14E4648E-7730-4E95-917C-33892A52FCE3}" type="pres">
      <dgm:prSet presAssocID="{5DCB4D47-0EE3-463E-9688-C0D98E7FD58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6AA9EDF-97E5-4A92-8F71-063714F8D426}" type="pres">
      <dgm:prSet presAssocID="{5DCB4D47-0EE3-463E-9688-C0D98E7FD588}" presName="spaceRect" presStyleCnt="0"/>
      <dgm:spPr/>
    </dgm:pt>
    <dgm:pt modelId="{0512E85F-CDA1-4ECE-B1DF-EB0A38B272D3}" type="pres">
      <dgm:prSet presAssocID="{5DCB4D47-0EE3-463E-9688-C0D98E7FD588}" presName="textRect" presStyleLbl="revTx" presStyleIdx="1" presStyleCnt="6">
        <dgm:presLayoutVars>
          <dgm:chMax val="1"/>
          <dgm:chPref val="1"/>
        </dgm:presLayoutVars>
      </dgm:prSet>
      <dgm:spPr/>
    </dgm:pt>
    <dgm:pt modelId="{C0380BB7-07B4-4F6A-96BC-9A9A927BF93D}" type="pres">
      <dgm:prSet presAssocID="{8DE95E96-C23B-452F-ADE3-B0E4C6062ADC}" presName="sibTrans" presStyleLbl="sibTrans2D1" presStyleIdx="0" presStyleCnt="0"/>
      <dgm:spPr/>
    </dgm:pt>
    <dgm:pt modelId="{FE107E52-F03D-49F7-9070-0EAAA428875B}" type="pres">
      <dgm:prSet presAssocID="{D3CA20F3-EC83-4041-B739-0476EDFAC737}" presName="compNode" presStyleCnt="0"/>
      <dgm:spPr/>
    </dgm:pt>
    <dgm:pt modelId="{D7F19D4E-13A3-4994-91C1-8FE492BF5007}" type="pres">
      <dgm:prSet presAssocID="{D3CA20F3-EC83-4041-B739-0476EDFAC737}" presName="iconBgRect" presStyleLbl="bgShp" presStyleIdx="2" presStyleCnt="6"/>
      <dgm:spPr/>
    </dgm:pt>
    <dgm:pt modelId="{2250B527-C5AE-456C-BABE-BEDC6441F323}" type="pres">
      <dgm:prSet presAssocID="{D3CA20F3-EC83-4041-B739-0476EDFAC7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EDF87CA-1526-4F09-A776-EDE5FD5E1C58}" type="pres">
      <dgm:prSet presAssocID="{D3CA20F3-EC83-4041-B739-0476EDFAC737}" presName="spaceRect" presStyleCnt="0"/>
      <dgm:spPr/>
    </dgm:pt>
    <dgm:pt modelId="{7575C1D0-D362-467F-8F8A-6490F80D8ECC}" type="pres">
      <dgm:prSet presAssocID="{D3CA20F3-EC83-4041-B739-0476EDFAC737}" presName="textRect" presStyleLbl="revTx" presStyleIdx="2" presStyleCnt="6">
        <dgm:presLayoutVars>
          <dgm:chMax val="1"/>
          <dgm:chPref val="1"/>
        </dgm:presLayoutVars>
      </dgm:prSet>
      <dgm:spPr/>
    </dgm:pt>
    <dgm:pt modelId="{6258B844-846D-4FCE-A649-5B3FF978D9B2}" type="pres">
      <dgm:prSet presAssocID="{A561A8DA-AECB-4A1F-A37B-CDE5F88C70DD}" presName="sibTrans" presStyleLbl="sibTrans2D1" presStyleIdx="0" presStyleCnt="0"/>
      <dgm:spPr/>
    </dgm:pt>
    <dgm:pt modelId="{B30C056F-89F8-46A8-9595-6E8F36286FB0}" type="pres">
      <dgm:prSet presAssocID="{EB6E10C4-1C51-4663-BD8E-3C2CB514F5E4}" presName="compNode" presStyleCnt="0"/>
      <dgm:spPr/>
    </dgm:pt>
    <dgm:pt modelId="{5FDA3158-17D4-46AB-B238-F6F5D909DF4C}" type="pres">
      <dgm:prSet presAssocID="{EB6E10C4-1C51-4663-BD8E-3C2CB514F5E4}" presName="iconBgRect" presStyleLbl="bgShp" presStyleIdx="3" presStyleCnt="6"/>
      <dgm:spPr/>
    </dgm:pt>
    <dgm:pt modelId="{29C982C5-CBAE-4577-BEAE-5404A206052D}" type="pres">
      <dgm:prSet presAssocID="{EB6E10C4-1C51-4663-BD8E-3C2CB514F5E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atore"/>
        </a:ext>
      </dgm:extLst>
    </dgm:pt>
    <dgm:pt modelId="{C7F8D3BB-2E55-4B48-8C21-45B3C05BF05F}" type="pres">
      <dgm:prSet presAssocID="{EB6E10C4-1C51-4663-BD8E-3C2CB514F5E4}" presName="spaceRect" presStyleCnt="0"/>
      <dgm:spPr/>
    </dgm:pt>
    <dgm:pt modelId="{DF4524E6-9ED7-4A42-9570-78FE02A3A6AE}" type="pres">
      <dgm:prSet presAssocID="{EB6E10C4-1C51-4663-BD8E-3C2CB514F5E4}" presName="textRect" presStyleLbl="revTx" presStyleIdx="3" presStyleCnt="6">
        <dgm:presLayoutVars>
          <dgm:chMax val="1"/>
          <dgm:chPref val="1"/>
        </dgm:presLayoutVars>
      </dgm:prSet>
      <dgm:spPr/>
    </dgm:pt>
    <dgm:pt modelId="{6F7427C8-8C22-4D2A-806F-AE2E8D7DA20C}" type="pres">
      <dgm:prSet presAssocID="{A63DB30C-0C1D-481D-A9C6-6A09E47C8F13}" presName="sibTrans" presStyleLbl="sibTrans2D1" presStyleIdx="0" presStyleCnt="0"/>
      <dgm:spPr/>
    </dgm:pt>
    <dgm:pt modelId="{099304F0-612D-4B89-8564-F999ED9DCD01}" type="pres">
      <dgm:prSet presAssocID="{A0F3893F-6F4C-44B4-B689-83DE42937D22}" presName="compNode" presStyleCnt="0"/>
      <dgm:spPr/>
    </dgm:pt>
    <dgm:pt modelId="{7012BDEA-4E29-4A86-9362-941473FF1CE1}" type="pres">
      <dgm:prSet presAssocID="{A0F3893F-6F4C-44B4-B689-83DE42937D22}" presName="iconBgRect" presStyleLbl="bgShp" presStyleIdx="4" presStyleCnt="6"/>
      <dgm:spPr/>
    </dgm:pt>
    <dgm:pt modelId="{F8A8D3E9-D59B-413A-82A9-C0CFB67013D5}" type="pres">
      <dgm:prSet presAssocID="{A0F3893F-6F4C-44B4-B689-83DE42937D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B03244EF-8388-43A3-8C24-CCE3251D7962}" type="pres">
      <dgm:prSet presAssocID="{A0F3893F-6F4C-44B4-B689-83DE42937D22}" presName="spaceRect" presStyleCnt="0"/>
      <dgm:spPr/>
    </dgm:pt>
    <dgm:pt modelId="{E39AAFC2-BD66-4FA8-836B-0C4F43A86415}" type="pres">
      <dgm:prSet presAssocID="{A0F3893F-6F4C-44B4-B689-83DE42937D22}" presName="textRect" presStyleLbl="revTx" presStyleIdx="4" presStyleCnt="6">
        <dgm:presLayoutVars>
          <dgm:chMax val="1"/>
          <dgm:chPref val="1"/>
        </dgm:presLayoutVars>
      </dgm:prSet>
      <dgm:spPr/>
    </dgm:pt>
    <dgm:pt modelId="{836D4CC2-6C95-4617-8FFE-F933C35A6091}" type="pres">
      <dgm:prSet presAssocID="{E0D02220-AE17-4756-BE38-D1F5C9AC8449}" presName="sibTrans" presStyleLbl="sibTrans2D1" presStyleIdx="0" presStyleCnt="0"/>
      <dgm:spPr/>
    </dgm:pt>
    <dgm:pt modelId="{FA4EC7C2-B3E6-4FC3-A6FB-CD63F73A82B1}" type="pres">
      <dgm:prSet presAssocID="{7C15230F-2FE6-4127-A8A2-F6D8C946F8D5}" presName="compNode" presStyleCnt="0"/>
      <dgm:spPr/>
    </dgm:pt>
    <dgm:pt modelId="{E8F1F0CC-44E4-4C0A-B144-BA79816D4CF5}" type="pres">
      <dgm:prSet presAssocID="{7C15230F-2FE6-4127-A8A2-F6D8C946F8D5}" presName="iconBgRect" presStyleLbl="bgShp" presStyleIdx="5" presStyleCnt="6"/>
      <dgm:spPr/>
    </dgm:pt>
    <dgm:pt modelId="{820DD8DE-39E7-4E3A-A0C9-38ADECD86005}" type="pres">
      <dgm:prSet presAssocID="{7C15230F-2FE6-4127-A8A2-F6D8C946F8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7B9AC5CC-4073-49C4-AE63-20AD806DE698}" type="pres">
      <dgm:prSet presAssocID="{7C15230F-2FE6-4127-A8A2-F6D8C946F8D5}" presName="spaceRect" presStyleCnt="0"/>
      <dgm:spPr/>
    </dgm:pt>
    <dgm:pt modelId="{01FB3F93-D68E-45C8-9C39-AE86166E8707}" type="pres">
      <dgm:prSet presAssocID="{7C15230F-2FE6-4127-A8A2-F6D8C946F8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A9A4509-DD2E-4D49-AB24-39C0ED3F29B9}" type="presOf" srcId="{D3CA20F3-EC83-4041-B739-0476EDFAC737}" destId="{7575C1D0-D362-467F-8F8A-6490F80D8ECC}" srcOrd="0" destOrd="0" presId="urn:microsoft.com/office/officeart/2018/2/layout/IconCircleList"/>
    <dgm:cxn modelId="{66849D0F-4357-4EEB-B7FA-B7FC6B49E96E}" srcId="{0371DBEC-BE8F-4390-B345-2C9D3510D454}" destId="{4BCAA66D-969E-4D3B-99BC-CB1C49C5CACB}" srcOrd="0" destOrd="0" parTransId="{6529B138-FE99-4A8D-B3F4-E83383BA7BD3}" sibTransId="{71FD8B7D-E14C-4CF8-83FA-A353A4308C98}"/>
    <dgm:cxn modelId="{A7236318-244B-4223-B04A-F45ABFD8A704}" type="presOf" srcId="{A561A8DA-AECB-4A1F-A37B-CDE5F88C70DD}" destId="{6258B844-846D-4FCE-A649-5B3FF978D9B2}" srcOrd="0" destOrd="0" presId="urn:microsoft.com/office/officeart/2018/2/layout/IconCircleList"/>
    <dgm:cxn modelId="{A3F60F1A-EB9E-416D-84C4-635B3C97ED59}" type="presOf" srcId="{0371DBEC-BE8F-4390-B345-2C9D3510D454}" destId="{74E24C8D-C722-4C74-9756-36FB916DF43A}" srcOrd="0" destOrd="0" presId="urn:microsoft.com/office/officeart/2018/2/layout/IconCircleList"/>
    <dgm:cxn modelId="{7F032A1C-86D5-40D5-83D4-EE195DB62585}" type="presOf" srcId="{A63DB30C-0C1D-481D-A9C6-6A09E47C8F13}" destId="{6F7427C8-8C22-4D2A-806F-AE2E8D7DA20C}" srcOrd="0" destOrd="0" presId="urn:microsoft.com/office/officeart/2018/2/layout/IconCircleList"/>
    <dgm:cxn modelId="{6B381321-9591-45CB-AD4C-E16EBD2FC8C4}" type="presOf" srcId="{4BCAA66D-969E-4D3B-99BC-CB1C49C5CACB}" destId="{29274D18-E740-4FC1-8F2F-7C09BA45F8D9}" srcOrd="0" destOrd="0" presId="urn:microsoft.com/office/officeart/2018/2/layout/IconCircleList"/>
    <dgm:cxn modelId="{40991A2B-B0D5-44DF-8FB9-26E77C2CAA81}" type="presOf" srcId="{EB6E10C4-1C51-4663-BD8E-3C2CB514F5E4}" destId="{DF4524E6-9ED7-4A42-9570-78FE02A3A6AE}" srcOrd="0" destOrd="0" presId="urn:microsoft.com/office/officeart/2018/2/layout/IconCircleList"/>
    <dgm:cxn modelId="{E11C8E3B-859A-47A8-A182-617E23219562}" srcId="{0371DBEC-BE8F-4390-B345-2C9D3510D454}" destId="{EB6E10C4-1C51-4663-BD8E-3C2CB514F5E4}" srcOrd="3" destOrd="0" parTransId="{2D06E779-D357-4198-B2F0-81EFD7E41AB1}" sibTransId="{A63DB30C-0C1D-481D-A9C6-6A09E47C8F13}"/>
    <dgm:cxn modelId="{D391CF44-B642-443A-B78D-2E1AA05FB3F9}" srcId="{0371DBEC-BE8F-4390-B345-2C9D3510D454}" destId="{D3CA20F3-EC83-4041-B739-0476EDFAC737}" srcOrd="2" destOrd="0" parTransId="{A8DE5814-FA1A-48A4-B5E2-48A59AB0C73C}" sibTransId="{A561A8DA-AECB-4A1F-A37B-CDE5F88C70DD}"/>
    <dgm:cxn modelId="{06DC1A4C-3334-43D6-A9DB-3A04FE973F29}" srcId="{0371DBEC-BE8F-4390-B345-2C9D3510D454}" destId="{7C15230F-2FE6-4127-A8A2-F6D8C946F8D5}" srcOrd="5" destOrd="0" parTransId="{562EA87F-E7C5-47C3-B2EE-DF91B823BED9}" sibTransId="{80B5C1A7-68A4-475A-9E9A-A099C835408B}"/>
    <dgm:cxn modelId="{9A19B872-3C3E-497F-98D4-D4E806A63BFE}" type="presOf" srcId="{7C15230F-2FE6-4127-A8A2-F6D8C946F8D5}" destId="{01FB3F93-D68E-45C8-9C39-AE86166E8707}" srcOrd="0" destOrd="0" presId="urn:microsoft.com/office/officeart/2018/2/layout/IconCircleList"/>
    <dgm:cxn modelId="{C6F7277D-BF3B-4602-8D9F-02903D06FE85}" type="presOf" srcId="{8DE95E96-C23B-452F-ADE3-B0E4C6062ADC}" destId="{C0380BB7-07B4-4F6A-96BC-9A9A927BF93D}" srcOrd="0" destOrd="0" presId="urn:microsoft.com/office/officeart/2018/2/layout/IconCircleList"/>
    <dgm:cxn modelId="{9353F07F-083F-4EC2-B082-F2F34CE51E06}" srcId="{0371DBEC-BE8F-4390-B345-2C9D3510D454}" destId="{5DCB4D47-0EE3-463E-9688-C0D98E7FD588}" srcOrd="1" destOrd="0" parTransId="{E8B11056-E86A-47DE-8528-ACC2DB2F9B3C}" sibTransId="{8DE95E96-C23B-452F-ADE3-B0E4C6062ADC}"/>
    <dgm:cxn modelId="{5A27339B-5222-41C1-AD47-6DF8C36531C0}" type="presOf" srcId="{E0D02220-AE17-4756-BE38-D1F5C9AC8449}" destId="{836D4CC2-6C95-4617-8FFE-F933C35A6091}" srcOrd="0" destOrd="0" presId="urn:microsoft.com/office/officeart/2018/2/layout/IconCircleList"/>
    <dgm:cxn modelId="{8966A99B-DC1C-4D4F-B11A-25810517EE56}" type="presOf" srcId="{A0F3893F-6F4C-44B4-B689-83DE42937D22}" destId="{E39AAFC2-BD66-4FA8-836B-0C4F43A86415}" srcOrd="0" destOrd="0" presId="urn:microsoft.com/office/officeart/2018/2/layout/IconCircleList"/>
    <dgm:cxn modelId="{27EC6CB8-9757-44B0-8CDC-A30F25630678}" srcId="{0371DBEC-BE8F-4390-B345-2C9D3510D454}" destId="{A0F3893F-6F4C-44B4-B689-83DE42937D22}" srcOrd="4" destOrd="0" parTransId="{103C9226-FC9C-4C05-9CD9-DE1787E2D96C}" sibTransId="{E0D02220-AE17-4756-BE38-D1F5C9AC8449}"/>
    <dgm:cxn modelId="{57F87EB9-7A44-4A2D-81B9-5C85625B6052}" type="presOf" srcId="{5DCB4D47-0EE3-463E-9688-C0D98E7FD588}" destId="{0512E85F-CDA1-4ECE-B1DF-EB0A38B272D3}" srcOrd="0" destOrd="0" presId="urn:microsoft.com/office/officeart/2018/2/layout/IconCircleList"/>
    <dgm:cxn modelId="{4E1833EB-E502-4D63-8963-CACADEFB612F}" type="presOf" srcId="{71FD8B7D-E14C-4CF8-83FA-A353A4308C98}" destId="{43C2A5CF-E0B2-461B-BA97-3F85ED496A3C}" srcOrd="0" destOrd="0" presId="urn:microsoft.com/office/officeart/2018/2/layout/IconCircleList"/>
    <dgm:cxn modelId="{73669313-4865-407E-ACBF-262FA0ECE80C}" type="presParOf" srcId="{74E24C8D-C722-4C74-9756-36FB916DF43A}" destId="{27FC234E-C521-46E1-B98D-A1D82AAE5AF7}" srcOrd="0" destOrd="0" presId="urn:microsoft.com/office/officeart/2018/2/layout/IconCircleList"/>
    <dgm:cxn modelId="{0D6CA619-F037-481B-986D-E4AD83588F5F}" type="presParOf" srcId="{27FC234E-C521-46E1-B98D-A1D82AAE5AF7}" destId="{61909A1E-946B-44D0-BC85-D805B68A4BB2}" srcOrd="0" destOrd="0" presId="urn:microsoft.com/office/officeart/2018/2/layout/IconCircleList"/>
    <dgm:cxn modelId="{198447D8-9314-4B99-A6A8-B127770CD1BD}" type="presParOf" srcId="{61909A1E-946B-44D0-BC85-D805B68A4BB2}" destId="{21EA0F6A-7888-4EC9-87B9-E4287CCBE944}" srcOrd="0" destOrd="0" presId="urn:microsoft.com/office/officeart/2018/2/layout/IconCircleList"/>
    <dgm:cxn modelId="{E14B3AC5-29C1-444F-AEDA-2EB38297F2B6}" type="presParOf" srcId="{61909A1E-946B-44D0-BC85-D805B68A4BB2}" destId="{466FD964-13C5-43EE-BE9C-B803D1ABF773}" srcOrd="1" destOrd="0" presId="urn:microsoft.com/office/officeart/2018/2/layout/IconCircleList"/>
    <dgm:cxn modelId="{23D8CCF9-1940-4A1D-A7B8-99AACD6597E9}" type="presParOf" srcId="{61909A1E-946B-44D0-BC85-D805B68A4BB2}" destId="{382B5C05-9ABC-49DE-8617-6AAA139B4287}" srcOrd="2" destOrd="0" presId="urn:microsoft.com/office/officeart/2018/2/layout/IconCircleList"/>
    <dgm:cxn modelId="{07AEFFBF-697D-41F0-BD3C-E892BB885034}" type="presParOf" srcId="{61909A1E-946B-44D0-BC85-D805B68A4BB2}" destId="{29274D18-E740-4FC1-8F2F-7C09BA45F8D9}" srcOrd="3" destOrd="0" presId="urn:microsoft.com/office/officeart/2018/2/layout/IconCircleList"/>
    <dgm:cxn modelId="{2D83F274-E006-4CA8-8F19-F30B387CB737}" type="presParOf" srcId="{27FC234E-C521-46E1-B98D-A1D82AAE5AF7}" destId="{43C2A5CF-E0B2-461B-BA97-3F85ED496A3C}" srcOrd="1" destOrd="0" presId="urn:microsoft.com/office/officeart/2018/2/layout/IconCircleList"/>
    <dgm:cxn modelId="{F2068F74-FDF5-483A-A454-8D1CB206F93D}" type="presParOf" srcId="{27FC234E-C521-46E1-B98D-A1D82AAE5AF7}" destId="{95DFF11E-76D0-4999-ABEE-886DF2361CC7}" srcOrd="2" destOrd="0" presId="urn:microsoft.com/office/officeart/2018/2/layout/IconCircleList"/>
    <dgm:cxn modelId="{1CB1E1D5-5424-410C-AA1A-33D802ABC434}" type="presParOf" srcId="{95DFF11E-76D0-4999-ABEE-886DF2361CC7}" destId="{FB29B150-C476-49EB-A148-AD7CE85C3A09}" srcOrd="0" destOrd="0" presId="urn:microsoft.com/office/officeart/2018/2/layout/IconCircleList"/>
    <dgm:cxn modelId="{A4119D6F-0B46-43A2-BBB0-73E2C4DCDA7E}" type="presParOf" srcId="{95DFF11E-76D0-4999-ABEE-886DF2361CC7}" destId="{14E4648E-7730-4E95-917C-33892A52FCE3}" srcOrd="1" destOrd="0" presId="urn:microsoft.com/office/officeart/2018/2/layout/IconCircleList"/>
    <dgm:cxn modelId="{9F239477-A80E-4618-9E2F-58E6EBF942DD}" type="presParOf" srcId="{95DFF11E-76D0-4999-ABEE-886DF2361CC7}" destId="{B6AA9EDF-97E5-4A92-8F71-063714F8D426}" srcOrd="2" destOrd="0" presId="urn:microsoft.com/office/officeart/2018/2/layout/IconCircleList"/>
    <dgm:cxn modelId="{8E9CAAB8-8EC8-45F0-84DE-13ACB0E23D34}" type="presParOf" srcId="{95DFF11E-76D0-4999-ABEE-886DF2361CC7}" destId="{0512E85F-CDA1-4ECE-B1DF-EB0A38B272D3}" srcOrd="3" destOrd="0" presId="urn:microsoft.com/office/officeart/2018/2/layout/IconCircleList"/>
    <dgm:cxn modelId="{24362E84-9214-496E-8AF9-B32FA7876CD4}" type="presParOf" srcId="{27FC234E-C521-46E1-B98D-A1D82AAE5AF7}" destId="{C0380BB7-07B4-4F6A-96BC-9A9A927BF93D}" srcOrd="3" destOrd="0" presId="urn:microsoft.com/office/officeart/2018/2/layout/IconCircleList"/>
    <dgm:cxn modelId="{E015F026-1264-4A0B-9E5E-C2F4B1856CAF}" type="presParOf" srcId="{27FC234E-C521-46E1-B98D-A1D82AAE5AF7}" destId="{FE107E52-F03D-49F7-9070-0EAAA428875B}" srcOrd="4" destOrd="0" presId="urn:microsoft.com/office/officeart/2018/2/layout/IconCircleList"/>
    <dgm:cxn modelId="{F663F74F-A8EC-4A84-BDDD-9FF19749F216}" type="presParOf" srcId="{FE107E52-F03D-49F7-9070-0EAAA428875B}" destId="{D7F19D4E-13A3-4994-91C1-8FE492BF5007}" srcOrd="0" destOrd="0" presId="urn:microsoft.com/office/officeart/2018/2/layout/IconCircleList"/>
    <dgm:cxn modelId="{90FE7DB0-553C-46F4-A20B-E92C7FB7A19A}" type="presParOf" srcId="{FE107E52-F03D-49F7-9070-0EAAA428875B}" destId="{2250B527-C5AE-456C-BABE-BEDC6441F323}" srcOrd="1" destOrd="0" presId="urn:microsoft.com/office/officeart/2018/2/layout/IconCircleList"/>
    <dgm:cxn modelId="{FF8DB298-30DE-4A6E-9861-FA3C51D43875}" type="presParOf" srcId="{FE107E52-F03D-49F7-9070-0EAAA428875B}" destId="{DEDF87CA-1526-4F09-A776-EDE5FD5E1C58}" srcOrd="2" destOrd="0" presId="urn:microsoft.com/office/officeart/2018/2/layout/IconCircleList"/>
    <dgm:cxn modelId="{E74A7DA9-8915-478F-9DAD-1E51A66B1412}" type="presParOf" srcId="{FE107E52-F03D-49F7-9070-0EAAA428875B}" destId="{7575C1D0-D362-467F-8F8A-6490F80D8ECC}" srcOrd="3" destOrd="0" presId="urn:microsoft.com/office/officeart/2018/2/layout/IconCircleList"/>
    <dgm:cxn modelId="{CE02034D-7509-4D31-B64B-2BF720ED6B63}" type="presParOf" srcId="{27FC234E-C521-46E1-B98D-A1D82AAE5AF7}" destId="{6258B844-846D-4FCE-A649-5B3FF978D9B2}" srcOrd="5" destOrd="0" presId="urn:microsoft.com/office/officeart/2018/2/layout/IconCircleList"/>
    <dgm:cxn modelId="{1C627930-8276-4840-8E87-0002D682E2D9}" type="presParOf" srcId="{27FC234E-C521-46E1-B98D-A1D82AAE5AF7}" destId="{B30C056F-89F8-46A8-9595-6E8F36286FB0}" srcOrd="6" destOrd="0" presId="urn:microsoft.com/office/officeart/2018/2/layout/IconCircleList"/>
    <dgm:cxn modelId="{E9C1CC75-6BB8-4BD9-9C50-54A32CBC4B0C}" type="presParOf" srcId="{B30C056F-89F8-46A8-9595-6E8F36286FB0}" destId="{5FDA3158-17D4-46AB-B238-F6F5D909DF4C}" srcOrd="0" destOrd="0" presId="urn:microsoft.com/office/officeart/2018/2/layout/IconCircleList"/>
    <dgm:cxn modelId="{5FCB654C-53B0-42E8-94B9-0911A48F093A}" type="presParOf" srcId="{B30C056F-89F8-46A8-9595-6E8F36286FB0}" destId="{29C982C5-CBAE-4577-BEAE-5404A206052D}" srcOrd="1" destOrd="0" presId="urn:microsoft.com/office/officeart/2018/2/layout/IconCircleList"/>
    <dgm:cxn modelId="{123BCCFE-85F9-4830-B882-1B2EC8E100EE}" type="presParOf" srcId="{B30C056F-89F8-46A8-9595-6E8F36286FB0}" destId="{C7F8D3BB-2E55-4B48-8C21-45B3C05BF05F}" srcOrd="2" destOrd="0" presId="urn:microsoft.com/office/officeart/2018/2/layout/IconCircleList"/>
    <dgm:cxn modelId="{49B276D3-44BB-48B3-A8A2-EAAC98AAED41}" type="presParOf" srcId="{B30C056F-89F8-46A8-9595-6E8F36286FB0}" destId="{DF4524E6-9ED7-4A42-9570-78FE02A3A6AE}" srcOrd="3" destOrd="0" presId="urn:microsoft.com/office/officeart/2018/2/layout/IconCircleList"/>
    <dgm:cxn modelId="{FF4D302B-8118-4913-B5C3-D6CB3FC47361}" type="presParOf" srcId="{27FC234E-C521-46E1-B98D-A1D82AAE5AF7}" destId="{6F7427C8-8C22-4D2A-806F-AE2E8D7DA20C}" srcOrd="7" destOrd="0" presId="urn:microsoft.com/office/officeart/2018/2/layout/IconCircleList"/>
    <dgm:cxn modelId="{A5C81D56-9ABE-4FEC-9D17-DFD733E0A74A}" type="presParOf" srcId="{27FC234E-C521-46E1-B98D-A1D82AAE5AF7}" destId="{099304F0-612D-4B89-8564-F999ED9DCD01}" srcOrd="8" destOrd="0" presId="urn:microsoft.com/office/officeart/2018/2/layout/IconCircleList"/>
    <dgm:cxn modelId="{25EBFCED-ABB3-46F8-B637-11D0DD1FDCDD}" type="presParOf" srcId="{099304F0-612D-4B89-8564-F999ED9DCD01}" destId="{7012BDEA-4E29-4A86-9362-941473FF1CE1}" srcOrd="0" destOrd="0" presId="urn:microsoft.com/office/officeart/2018/2/layout/IconCircleList"/>
    <dgm:cxn modelId="{F5F15A81-5935-4AFB-932A-A4383BC3B002}" type="presParOf" srcId="{099304F0-612D-4B89-8564-F999ED9DCD01}" destId="{F8A8D3E9-D59B-413A-82A9-C0CFB67013D5}" srcOrd="1" destOrd="0" presId="urn:microsoft.com/office/officeart/2018/2/layout/IconCircleList"/>
    <dgm:cxn modelId="{C7571F48-4CC7-4CA3-A26E-64AA7D0FF212}" type="presParOf" srcId="{099304F0-612D-4B89-8564-F999ED9DCD01}" destId="{B03244EF-8388-43A3-8C24-CCE3251D7962}" srcOrd="2" destOrd="0" presId="urn:microsoft.com/office/officeart/2018/2/layout/IconCircleList"/>
    <dgm:cxn modelId="{D1A2D4BA-8FAC-4C34-B1E1-1B96D803A14A}" type="presParOf" srcId="{099304F0-612D-4B89-8564-F999ED9DCD01}" destId="{E39AAFC2-BD66-4FA8-836B-0C4F43A86415}" srcOrd="3" destOrd="0" presId="urn:microsoft.com/office/officeart/2018/2/layout/IconCircleList"/>
    <dgm:cxn modelId="{AA53669B-DE75-470E-8C1C-A50968E6198B}" type="presParOf" srcId="{27FC234E-C521-46E1-B98D-A1D82AAE5AF7}" destId="{836D4CC2-6C95-4617-8FFE-F933C35A6091}" srcOrd="9" destOrd="0" presId="urn:microsoft.com/office/officeart/2018/2/layout/IconCircleList"/>
    <dgm:cxn modelId="{0A6EE3C8-139C-4BC2-AB1D-033FBBA3FCD1}" type="presParOf" srcId="{27FC234E-C521-46E1-B98D-A1D82AAE5AF7}" destId="{FA4EC7C2-B3E6-4FC3-A6FB-CD63F73A82B1}" srcOrd="10" destOrd="0" presId="urn:microsoft.com/office/officeart/2018/2/layout/IconCircleList"/>
    <dgm:cxn modelId="{9DB3BE7E-4759-42B4-8F1D-E368F97D3115}" type="presParOf" srcId="{FA4EC7C2-B3E6-4FC3-A6FB-CD63F73A82B1}" destId="{E8F1F0CC-44E4-4C0A-B144-BA79816D4CF5}" srcOrd="0" destOrd="0" presId="urn:microsoft.com/office/officeart/2018/2/layout/IconCircleList"/>
    <dgm:cxn modelId="{015FC369-4F4A-49C6-8BCE-B487D4AFB369}" type="presParOf" srcId="{FA4EC7C2-B3E6-4FC3-A6FB-CD63F73A82B1}" destId="{820DD8DE-39E7-4E3A-A0C9-38ADECD86005}" srcOrd="1" destOrd="0" presId="urn:microsoft.com/office/officeart/2018/2/layout/IconCircleList"/>
    <dgm:cxn modelId="{47756347-36A0-4C99-94CE-268C06083FD8}" type="presParOf" srcId="{FA4EC7C2-B3E6-4FC3-A6FB-CD63F73A82B1}" destId="{7B9AC5CC-4073-49C4-AE63-20AD806DE698}" srcOrd="2" destOrd="0" presId="urn:microsoft.com/office/officeart/2018/2/layout/IconCircleList"/>
    <dgm:cxn modelId="{9DAF2614-92EA-4D92-BA76-D50214C482CE}" type="presParOf" srcId="{FA4EC7C2-B3E6-4FC3-A6FB-CD63F73A82B1}" destId="{01FB3F93-D68E-45C8-9C39-AE86166E870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A0F6A-7888-4EC9-87B9-E4287CCBE944}">
      <dsp:nvSpPr>
        <dsp:cNvPr id="0" name=""/>
        <dsp:cNvSpPr/>
      </dsp:nvSpPr>
      <dsp:spPr>
        <a:xfrm>
          <a:off x="6889" y="401359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FD964-13C5-43EE-BE9C-B803D1ABF773}">
      <dsp:nvSpPr>
        <dsp:cNvPr id="0" name=""/>
        <dsp:cNvSpPr/>
      </dsp:nvSpPr>
      <dsp:spPr>
        <a:xfrm>
          <a:off x="193444" y="587914"/>
          <a:ext cx="515246" cy="515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74D18-E740-4FC1-8F2F-7C09BA45F8D9}">
      <dsp:nvSpPr>
        <dsp:cNvPr id="0" name=""/>
        <dsp:cNvSpPr/>
      </dsp:nvSpPr>
      <dsp:spPr>
        <a:xfrm>
          <a:off x="1085607" y="401359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Il sistema di Keycloak è gestito tramite un realm dedicato chiamato </a:t>
          </a:r>
          <a:r>
            <a:rPr lang="it-IT" sz="1600" b="1" kern="1200"/>
            <a:t>'WebAppRealm</a:t>
          </a:r>
          <a:r>
            <a:rPr lang="it-IT" sz="1600" kern="1200"/>
            <a:t>'.</a:t>
          </a:r>
          <a:endParaRPr lang="en-US" sz="1600" kern="1200"/>
        </a:p>
      </dsp:txBody>
      <dsp:txXfrm>
        <a:off x="1085607" y="401359"/>
        <a:ext cx="2093982" cy="888356"/>
      </dsp:txXfrm>
    </dsp:sp>
    <dsp:sp modelId="{FB29B150-C476-49EB-A148-AD7CE85C3A09}">
      <dsp:nvSpPr>
        <dsp:cNvPr id="0" name=""/>
        <dsp:cNvSpPr/>
      </dsp:nvSpPr>
      <dsp:spPr>
        <a:xfrm>
          <a:off x="3544449" y="401359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4648E-7730-4E95-917C-33892A52FCE3}">
      <dsp:nvSpPr>
        <dsp:cNvPr id="0" name=""/>
        <dsp:cNvSpPr/>
      </dsp:nvSpPr>
      <dsp:spPr>
        <a:xfrm>
          <a:off x="3731004" y="587914"/>
          <a:ext cx="515246" cy="515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2E85F-CDA1-4ECE-B1DF-EB0A38B272D3}">
      <dsp:nvSpPr>
        <dsp:cNvPr id="0" name=""/>
        <dsp:cNvSpPr/>
      </dsp:nvSpPr>
      <dsp:spPr>
        <a:xfrm>
          <a:off x="4623167" y="401359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All'interno di questo realm, la web app opera come client denominato </a:t>
          </a:r>
          <a:r>
            <a:rPr lang="it-IT" sz="1600" b="1" kern="1200"/>
            <a:t>'FlaskWebApp</a:t>
          </a:r>
          <a:r>
            <a:rPr lang="it-IT" sz="1600" kern="1200"/>
            <a:t>'.</a:t>
          </a:r>
          <a:endParaRPr lang="en-US" sz="1600" kern="1200"/>
        </a:p>
      </dsp:txBody>
      <dsp:txXfrm>
        <a:off x="4623167" y="401359"/>
        <a:ext cx="2093982" cy="888356"/>
      </dsp:txXfrm>
    </dsp:sp>
    <dsp:sp modelId="{D7F19D4E-13A3-4994-91C1-8FE492BF5007}">
      <dsp:nvSpPr>
        <dsp:cNvPr id="0" name=""/>
        <dsp:cNvSpPr/>
      </dsp:nvSpPr>
      <dsp:spPr>
        <a:xfrm>
          <a:off x="7082010" y="401359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0B527-C5AE-456C-BABE-BEDC6441F323}">
      <dsp:nvSpPr>
        <dsp:cNvPr id="0" name=""/>
        <dsp:cNvSpPr/>
      </dsp:nvSpPr>
      <dsp:spPr>
        <a:xfrm>
          <a:off x="7268565" y="587914"/>
          <a:ext cx="515246" cy="515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5C1D0-D362-467F-8F8A-6490F80D8ECC}">
      <dsp:nvSpPr>
        <dsp:cNvPr id="0" name=""/>
        <dsp:cNvSpPr/>
      </dsp:nvSpPr>
      <dsp:spPr>
        <a:xfrm>
          <a:off x="8160728" y="401359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Il realm consente la definizione di utenti, ruoli, risorse e politiche di accesso.</a:t>
          </a:r>
          <a:endParaRPr lang="en-US" sz="1600" kern="1200"/>
        </a:p>
      </dsp:txBody>
      <dsp:txXfrm>
        <a:off x="8160728" y="401359"/>
        <a:ext cx="2093982" cy="888356"/>
      </dsp:txXfrm>
    </dsp:sp>
    <dsp:sp modelId="{5FDA3158-17D4-46AB-B238-F6F5D909DF4C}">
      <dsp:nvSpPr>
        <dsp:cNvPr id="0" name=""/>
        <dsp:cNvSpPr/>
      </dsp:nvSpPr>
      <dsp:spPr>
        <a:xfrm>
          <a:off x="6889" y="1818032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982C5-CBAE-4577-BEAE-5404A206052D}">
      <dsp:nvSpPr>
        <dsp:cNvPr id="0" name=""/>
        <dsp:cNvSpPr/>
      </dsp:nvSpPr>
      <dsp:spPr>
        <a:xfrm>
          <a:off x="193444" y="2004587"/>
          <a:ext cx="515246" cy="515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524E6-9ED7-4A42-9570-78FE02A3A6AE}">
      <dsp:nvSpPr>
        <dsp:cNvPr id="0" name=""/>
        <dsp:cNvSpPr/>
      </dsp:nvSpPr>
      <dsp:spPr>
        <a:xfrm>
          <a:off x="1085607" y="1818032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In Keycloak, l'amministrazione del sistema è separata dall'accesso degli utenti.</a:t>
          </a:r>
          <a:endParaRPr lang="en-US" sz="1600" kern="1200"/>
        </a:p>
      </dsp:txBody>
      <dsp:txXfrm>
        <a:off x="1085607" y="1818032"/>
        <a:ext cx="2093982" cy="888356"/>
      </dsp:txXfrm>
    </dsp:sp>
    <dsp:sp modelId="{7012BDEA-4E29-4A86-9362-941473FF1CE1}">
      <dsp:nvSpPr>
        <dsp:cNvPr id="0" name=""/>
        <dsp:cNvSpPr/>
      </dsp:nvSpPr>
      <dsp:spPr>
        <a:xfrm>
          <a:off x="3544449" y="1818032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D3E9-D59B-413A-82A9-C0CFB67013D5}">
      <dsp:nvSpPr>
        <dsp:cNvPr id="0" name=""/>
        <dsp:cNvSpPr/>
      </dsp:nvSpPr>
      <dsp:spPr>
        <a:xfrm>
          <a:off x="3731004" y="2004587"/>
          <a:ext cx="515246" cy="5152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AFC2-BD66-4FA8-836B-0C4F43A86415}">
      <dsp:nvSpPr>
        <dsp:cNvPr id="0" name=""/>
        <dsp:cNvSpPr/>
      </dsp:nvSpPr>
      <dsp:spPr>
        <a:xfrm>
          <a:off x="4623167" y="1818032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L'amministratore del sistema accede tramite un account amministrativo dedicato, </a:t>
          </a:r>
          <a:endParaRPr lang="en-US" sz="1600" kern="1200"/>
        </a:p>
      </dsp:txBody>
      <dsp:txXfrm>
        <a:off x="4623167" y="1818032"/>
        <a:ext cx="2093982" cy="888356"/>
      </dsp:txXfrm>
    </dsp:sp>
    <dsp:sp modelId="{E8F1F0CC-44E4-4C0A-B144-BA79816D4CF5}">
      <dsp:nvSpPr>
        <dsp:cNvPr id="0" name=""/>
        <dsp:cNvSpPr/>
      </dsp:nvSpPr>
      <dsp:spPr>
        <a:xfrm>
          <a:off x="7082010" y="1818032"/>
          <a:ext cx="888356" cy="88835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DD8DE-39E7-4E3A-A0C9-38ADECD86005}">
      <dsp:nvSpPr>
        <dsp:cNvPr id="0" name=""/>
        <dsp:cNvSpPr/>
      </dsp:nvSpPr>
      <dsp:spPr>
        <a:xfrm>
          <a:off x="7268565" y="2004587"/>
          <a:ext cx="515246" cy="5152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B3F93-D68E-45C8-9C39-AE86166E8707}">
      <dsp:nvSpPr>
        <dsp:cNvPr id="0" name=""/>
        <dsp:cNvSpPr/>
      </dsp:nvSpPr>
      <dsp:spPr>
        <a:xfrm>
          <a:off x="8160728" y="1818032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garantendo il principio di separazione tra amministrazione e accesso degli utenti.</a:t>
          </a:r>
          <a:endParaRPr lang="en-US" sz="1600" kern="1200"/>
        </a:p>
      </dsp:txBody>
      <dsp:txXfrm>
        <a:off x="8160728" y="1818032"/>
        <a:ext cx="2093982" cy="888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5CFE3-F5C2-43BA-A261-E7A8C8698ADE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E48D-85A5-470E-A625-0D978C5040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241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DE48D-85A5-470E-A625-0D978C5040C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01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701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867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21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68FBE0-6B39-6059-B045-4E21FE5B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BEF0670-574F-C5A5-C4EB-4FE40E5A1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615B2F-B1FC-BFFC-ED50-5D613C1E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8CED87-248D-64B9-82AF-E33D2F9B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A08D83-36FE-8C1E-4BA6-2311B964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76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52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53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03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1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5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80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it-IT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70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55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77F557D-02A0-4B7E-AB55-C01BA739C0B3}" type="datetimeFigureOut">
              <a:rPr lang="it-IT" smtClean="0"/>
              <a:t>13/12/2024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A9CB33F-55C5-4479-A8D2-7058537450E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644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432E5D-8B71-862C-FF7C-4A3F2DD09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31" y="277758"/>
            <a:ext cx="7074195" cy="1636904"/>
          </a:xfrm>
        </p:spPr>
        <p:txBody>
          <a:bodyPr>
            <a:normAutofit/>
          </a:bodyPr>
          <a:lstStyle/>
          <a:p>
            <a:r>
              <a:rPr lang="it-IT" sz="2900" dirty="0"/>
              <a:t>Descrizione e</a:t>
            </a:r>
            <a:br>
              <a:rPr lang="it-IT" sz="2900" dirty="0"/>
            </a:br>
            <a:r>
              <a:rPr lang="it-IT" sz="2900" dirty="0"/>
              <a:t>funzionamento della Web App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9EE58B-A7A5-7E3B-E0F7-33838A611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7" y="2364751"/>
            <a:ext cx="4591275" cy="437483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it-IT" sz="5700" dirty="0">
                <a:solidFill>
                  <a:schemeClr val="bg1"/>
                </a:solidFill>
              </a:rPr>
              <a:t>La web app è progettata per supportare lo sviluppo e il testing di un gioco in demo. Permette agli utenti registrati di accedere a diverse funzionalità essenziali per scoprire ed interagire con il gioco</a:t>
            </a:r>
          </a:p>
          <a:p>
            <a:pPr>
              <a:lnSpc>
                <a:spcPct val="90000"/>
              </a:lnSpc>
            </a:pPr>
            <a:r>
              <a:rPr lang="it-IT" sz="5700" dirty="0">
                <a:solidFill>
                  <a:schemeClr val="bg1"/>
                </a:solidFill>
              </a:rPr>
              <a:t>La </a:t>
            </a:r>
            <a:r>
              <a:rPr lang="it-IT" sz="5700" dirty="0" err="1">
                <a:solidFill>
                  <a:schemeClr val="bg1"/>
                </a:solidFill>
              </a:rPr>
              <a:t>WebApp</a:t>
            </a:r>
            <a:r>
              <a:rPr lang="it-IT" sz="5700" dirty="0">
                <a:solidFill>
                  <a:schemeClr val="bg1"/>
                </a:solidFill>
              </a:rPr>
              <a:t> garantisce anche sezioni dedicate per gli amministratori, che possono gestire lo stato del gioco raccogliere feedback dagli utenti.</a:t>
            </a:r>
          </a:p>
          <a:p>
            <a:pPr>
              <a:lnSpc>
                <a:spcPct val="90000"/>
              </a:lnSpc>
            </a:pPr>
            <a:endParaRPr lang="it-IT" sz="1400" dirty="0"/>
          </a:p>
        </p:txBody>
      </p:sp>
      <p:pic>
        <p:nvPicPr>
          <p:cNvPr id="5" name="Picture 4" descr="Script del computer su uno schermo">
            <a:extLst>
              <a:ext uri="{FF2B5EF4-FFF2-40B4-BE49-F238E27FC236}">
                <a16:creationId xmlns:a16="http://schemas.microsoft.com/office/drawing/2014/main" id="{3EEC02C7-B395-3BE2-0717-FA5A14B1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63" r="47235" b="-1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5DE10A4-E485-5F8F-F93C-8A419AFA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059" y="2480404"/>
            <a:ext cx="2367405" cy="1795472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3AB3D8A2-F949-1213-5F4B-6D9C3571CB33}"/>
              </a:ext>
            </a:extLst>
          </p:cNvPr>
          <p:cNvSpPr txBox="1">
            <a:spLocks/>
          </p:cNvSpPr>
          <p:nvPr/>
        </p:nvSpPr>
        <p:spPr>
          <a:xfrm>
            <a:off x="9557709" y="5520412"/>
            <a:ext cx="2634271" cy="13375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Nome: Marco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Cognome</a:t>
            </a:r>
            <a:r>
              <a:rPr lang="en-US" b="1" dirty="0">
                <a:solidFill>
                  <a:schemeClr val="bg1"/>
                </a:solidFill>
              </a:rPr>
              <a:t>: Cimmino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Matricola</a:t>
            </a:r>
            <a:r>
              <a:rPr lang="en-US" b="1" dirty="0">
                <a:solidFill>
                  <a:schemeClr val="bg1"/>
                </a:solidFill>
              </a:rPr>
              <a:t>: M63001528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2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55DC8D-49D3-5629-AFF9-5876BCEA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72" y="241678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Configurazione</a:t>
            </a:r>
            <a:r>
              <a:rPr lang="en-US" sz="2000" dirty="0"/>
              <a:t> di Vault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985603-37B6-191D-A531-B67106C15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122" y="1552353"/>
            <a:ext cx="4089990" cy="506396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Parametri</a:t>
            </a:r>
            <a:r>
              <a:rPr lang="en-US" sz="1600" dirty="0"/>
              <a:t> di </a:t>
            </a:r>
            <a:r>
              <a:rPr lang="en-US" sz="1600" dirty="0" err="1"/>
              <a:t>configurazione</a:t>
            </a:r>
            <a:r>
              <a:rPr lang="en-US" sz="1600" dirty="0"/>
              <a:t> </a:t>
            </a:r>
            <a:r>
              <a:rPr lang="en-US" sz="1600" dirty="0" err="1"/>
              <a:t>principali</a:t>
            </a:r>
            <a:r>
              <a:rPr lang="en-US" sz="1600" dirty="0"/>
              <a:t> di Vault: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b="1" dirty="0" err="1"/>
              <a:t>Protocollo</a:t>
            </a:r>
            <a:r>
              <a:rPr lang="en-US" sz="1600" b="1" dirty="0"/>
              <a:t> TLS: </a:t>
            </a:r>
            <a:r>
              <a:rPr lang="en-US" sz="1600" dirty="0" err="1"/>
              <a:t>Abilitato</a:t>
            </a:r>
            <a:r>
              <a:rPr lang="en-US" sz="1600" dirty="0"/>
              <a:t> per </a:t>
            </a:r>
            <a:r>
              <a:rPr lang="en-US" sz="1600" dirty="0" err="1"/>
              <a:t>crittografare</a:t>
            </a:r>
            <a:r>
              <a:rPr lang="en-US" sz="1600" dirty="0"/>
              <a:t> le </a:t>
            </a:r>
            <a:r>
              <a:rPr lang="en-US" sz="1600" dirty="0" err="1"/>
              <a:t>comunicazioni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b="1" dirty="0"/>
              <a:t>Porta di </a:t>
            </a:r>
            <a:r>
              <a:rPr lang="en-US" sz="1600" b="1" dirty="0" err="1"/>
              <a:t>Ascolto</a:t>
            </a:r>
            <a:r>
              <a:rPr lang="en-US" sz="1600" b="1" dirty="0"/>
              <a:t>: </a:t>
            </a:r>
            <a:r>
              <a:rPr lang="en-US" sz="1600" dirty="0" err="1"/>
              <a:t>Definisce</a:t>
            </a:r>
            <a:r>
              <a:rPr lang="en-US" sz="1600" dirty="0"/>
              <a:t> il punto di accesso al server.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b="1" dirty="0" err="1"/>
              <a:t>Certificati</a:t>
            </a:r>
            <a:r>
              <a:rPr lang="en-US" sz="1600" b="1" dirty="0"/>
              <a:t> </a:t>
            </a:r>
            <a:r>
              <a:rPr lang="en-US" sz="1600" b="1" dirty="0" err="1"/>
              <a:t>Digitali</a:t>
            </a:r>
            <a:r>
              <a:rPr lang="en-US" sz="1600" b="1" dirty="0"/>
              <a:t>: </a:t>
            </a:r>
            <a:r>
              <a:rPr lang="en-US" sz="1600" dirty="0" err="1"/>
              <a:t>Generati</a:t>
            </a:r>
            <a:r>
              <a:rPr lang="en-US" sz="1600" dirty="0"/>
              <a:t> con OpenSSL e </a:t>
            </a:r>
            <a:r>
              <a:rPr lang="en-US" sz="1600" dirty="0" err="1"/>
              <a:t>aggiunti</a:t>
            </a:r>
            <a:r>
              <a:rPr lang="en-US" sz="1600" dirty="0"/>
              <a:t> come </a:t>
            </a:r>
            <a:r>
              <a:rPr lang="en-US" sz="1600" dirty="0" err="1"/>
              <a:t>attendibili</a:t>
            </a:r>
            <a:r>
              <a:rPr lang="en-US" sz="1600" dirty="0"/>
              <a:t> </a:t>
            </a:r>
            <a:r>
              <a:rPr lang="en-US" sz="1600" dirty="0" err="1"/>
              <a:t>tramite</a:t>
            </a:r>
            <a:r>
              <a:rPr lang="en-US" sz="1600" dirty="0"/>
              <a:t> mmc.exe.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b="1" dirty="0"/>
              <a:t>Storage </a:t>
            </a:r>
            <a:r>
              <a:rPr lang="en-US" sz="1600" b="1" dirty="0" err="1"/>
              <a:t>dei</a:t>
            </a:r>
            <a:r>
              <a:rPr lang="en-US" sz="1600" b="1" dirty="0"/>
              <a:t> </a:t>
            </a:r>
            <a:r>
              <a:rPr lang="en-US" sz="1600" b="1" dirty="0" err="1"/>
              <a:t>Segreti</a:t>
            </a:r>
            <a:r>
              <a:rPr lang="en-US" sz="1600" b="1" dirty="0"/>
              <a:t>: </a:t>
            </a:r>
            <a:r>
              <a:rPr lang="en-US" sz="1600" dirty="0" err="1"/>
              <a:t>Utilizzo</a:t>
            </a:r>
            <a:r>
              <a:rPr lang="en-US" sz="1600" dirty="0"/>
              <a:t> di file di storage (vault-data) </a:t>
            </a:r>
            <a:r>
              <a:rPr lang="en-US" sz="1600" dirty="0" err="1"/>
              <a:t>interno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Primo </a:t>
            </a:r>
            <a:r>
              <a:rPr lang="en-US" sz="1600" dirty="0" err="1"/>
              <a:t>avvio</a:t>
            </a:r>
            <a:r>
              <a:rPr lang="en-US" sz="1600" dirty="0"/>
              <a:t> in </a:t>
            </a:r>
            <a:r>
              <a:rPr lang="en-US" sz="1600" dirty="0" err="1"/>
              <a:t>modalità</a:t>
            </a:r>
            <a:r>
              <a:rPr lang="en-US" sz="1600" dirty="0"/>
              <a:t> </a:t>
            </a:r>
            <a:r>
              <a:rPr lang="en-US" sz="1600" dirty="0" err="1"/>
              <a:t>produzione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dirty="0" err="1"/>
              <a:t>Generazione</a:t>
            </a:r>
            <a:r>
              <a:rPr lang="en-US" sz="1600" dirty="0"/>
              <a:t> di 5 </a:t>
            </a:r>
            <a:r>
              <a:rPr lang="en-US" sz="1600" dirty="0" err="1"/>
              <a:t>chiavi</a:t>
            </a:r>
            <a:r>
              <a:rPr lang="en-US" sz="1600" dirty="0"/>
              <a:t> di </a:t>
            </a:r>
            <a:r>
              <a:rPr lang="en-US" sz="1600" dirty="0" err="1"/>
              <a:t>sblocco</a:t>
            </a:r>
            <a:r>
              <a:rPr lang="en-US" sz="1600" dirty="0"/>
              <a:t> (unseal keys), 3 </a:t>
            </a:r>
            <a:r>
              <a:rPr lang="en-US" sz="1600" dirty="0" err="1"/>
              <a:t>delle</a:t>
            </a:r>
            <a:r>
              <a:rPr lang="en-US" sz="1600" dirty="0"/>
              <a:t> </a:t>
            </a:r>
            <a:r>
              <a:rPr lang="en-US" sz="1600" dirty="0" err="1"/>
              <a:t>quali</a:t>
            </a:r>
            <a:r>
              <a:rPr lang="en-US" sz="1600" dirty="0"/>
              <a:t> </a:t>
            </a:r>
            <a:r>
              <a:rPr lang="en-US" sz="1600" dirty="0" err="1"/>
              <a:t>necessarie</a:t>
            </a:r>
            <a:r>
              <a:rPr lang="en-US" sz="1600" dirty="0"/>
              <a:t> per </a:t>
            </a:r>
            <a:r>
              <a:rPr lang="en-US" sz="1600" dirty="0" err="1"/>
              <a:t>l'unseal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</a:t>
            </a:r>
            <a:r>
              <a:rPr lang="en-US" sz="1600" dirty="0" err="1"/>
              <a:t>Creazione</a:t>
            </a:r>
            <a:r>
              <a:rPr lang="en-US" sz="1600" dirty="0"/>
              <a:t> di un root token con </a:t>
            </a:r>
            <a:r>
              <a:rPr lang="en-US" sz="1600" dirty="0" err="1"/>
              <a:t>privilegi</a:t>
            </a:r>
            <a:r>
              <a:rPr lang="en-US" sz="1600" dirty="0"/>
              <a:t> </a:t>
            </a:r>
            <a:r>
              <a:rPr lang="en-US" sz="1600" dirty="0" err="1"/>
              <a:t>amministrativi</a:t>
            </a:r>
            <a:r>
              <a:rPr lang="en-US" sz="1600" dirty="0"/>
              <a:t> per </a:t>
            </a:r>
            <a:r>
              <a:rPr lang="en-US" sz="1600" dirty="0" err="1"/>
              <a:t>configurare</a:t>
            </a:r>
            <a:r>
              <a:rPr lang="en-US" sz="1600" dirty="0"/>
              <a:t> </a:t>
            </a:r>
            <a:r>
              <a:rPr lang="en-US" sz="1600" dirty="0" err="1"/>
              <a:t>politiche</a:t>
            </a:r>
            <a:r>
              <a:rPr lang="en-US" sz="1600" dirty="0"/>
              <a:t> di accesso.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72065E5-A89C-F98F-48F6-38B01713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389938"/>
            <a:ext cx="6227064" cy="20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512502-F74D-9D39-7F4C-5CC7AEC4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73" y="31256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Politiche</a:t>
            </a:r>
            <a:r>
              <a:rPr lang="en-US" sz="2000" dirty="0"/>
              <a:t> di Accesso in Vault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651B9A-72F9-5655-7368-4BB87C81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418" y="1747777"/>
            <a:ext cx="4061638" cy="493655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Politica</a:t>
            </a:r>
            <a:r>
              <a:rPr lang="en-US" sz="2400" dirty="0"/>
              <a:t> </a:t>
            </a:r>
            <a:r>
              <a:rPr lang="en-US" sz="2400" dirty="0" err="1"/>
              <a:t>creata</a:t>
            </a:r>
            <a:r>
              <a:rPr lang="en-US" sz="2400" dirty="0"/>
              <a:t> per la web app: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- </a:t>
            </a:r>
            <a:r>
              <a:rPr lang="en-US" sz="2400" b="1" dirty="0"/>
              <a:t>Read-only-policy:</a:t>
            </a:r>
            <a:r>
              <a:rPr lang="en-US" sz="2400" dirty="0"/>
              <a:t> </a:t>
            </a:r>
            <a:r>
              <a:rPr lang="en-US" sz="2400" dirty="0" err="1"/>
              <a:t>Consente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web app di </a:t>
            </a:r>
            <a:r>
              <a:rPr lang="en-US" sz="2400" dirty="0" err="1"/>
              <a:t>leggere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segreti</a:t>
            </a:r>
            <a:r>
              <a:rPr lang="en-US" sz="2400" dirty="0"/>
              <a:t> senza </a:t>
            </a:r>
            <a:r>
              <a:rPr lang="en-US" sz="2400" dirty="0" err="1"/>
              <a:t>modificarli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Integrazione</a:t>
            </a:r>
            <a:r>
              <a:rPr lang="en-US" sz="2400" dirty="0"/>
              <a:t> con la web app </a:t>
            </a:r>
            <a:r>
              <a:rPr lang="en-US" sz="2400" dirty="0" err="1"/>
              <a:t>tramite</a:t>
            </a:r>
            <a:r>
              <a:rPr lang="en-US" sz="2400" dirty="0"/>
              <a:t> </a:t>
            </a:r>
            <a:r>
              <a:rPr lang="en-US" sz="2400" dirty="0" err="1"/>
              <a:t>AppRole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- </a:t>
            </a:r>
            <a:r>
              <a:rPr lang="en-US" sz="2400" b="1" dirty="0" err="1"/>
              <a:t>AppRole</a:t>
            </a:r>
            <a:r>
              <a:rPr lang="en-US" sz="2400" b="1" dirty="0"/>
              <a:t>: </a:t>
            </a:r>
            <a:r>
              <a:rPr lang="en-US" sz="2400" dirty="0" err="1"/>
              <a:t>Ruolo</a:t>
            </a:r>
            <a:r>
              <a:rPr lang="en-US" sz="2400" dirty="0"/>
              <a:t> </a:t>
            </a:r>
            <a:r>
              <a:rPr lang="en-US" sz="2400" dirty="0" err="1"/>
              <a:t>progettato</a:t>
            </a:r>
            <a:r>
              <a:rPr lang="en-US" sz="2400" dirty="0"/>
              <a:t> per </a:t>
            </a:r>
            <a:r>
              <a:rPr lang="en-US" sz="2400" dirty="0" err="1"/>
              <a:t>limitare</a:t>
            </a:r>
            <a:r>
              <a:rPr lang="en-US" sz="2400" dirty="0"/>
              <a:t> </a:t>
            </a:r>
            <a:r>
              <a:rPr lang="en-US" sz="2400" dirty="0" err="1"/>
              <a:t>l'accesso</a:t>
            </a:r>
            <a:r>
              <a:rPr lang="en-US" sz="2400" dirty="0"/>
              <a:t> ai </a:t>
            </a:r>
            <a:r>
              <a:rPr lang="en-US" sz="2400" dirty="0" err="1"/>
              <a:t>segreti</a:t>
            </a:r>
            <a:r>
              <a:rPr lang="en-US" sz="2400" dirty="0"/>
              <a:t> solo </a:t>
            </a:r>
            <a:r>
              <a:rPr lang="en-US" sz="2400" dirty="0" err="1"/>
              <a:t>alla</a:t>
            </a:r>
            <a:r>
              <a:rPr lang="en-US" sz="2400" dirty="0"/>
              <a:t> web app.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3F97456-2E83-AAAD-74C2-12ACDF69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646804"/>
            <a:ext cx="6227064" cy="15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B60E8C-D550-5DB1-5EEF-063293BF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Credenziali di Accesso in Vault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0627EF-5862-7E16-94B2-C7BF8BE78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851" y="1736651"/>
            <a:ext cx="9406270" cy="3785191"/>
          </a:xfrm>
        </p:spPr>
        <p:txBody>
          <a:bodyPr vert="horz" lIns="91440" tIns="45720" rIns="91440" bIns="45720" rtlCol="0">
            <a:noAutofit/>
          </a:bodyPr>
          <a:lstStyle/>
          <a:p>
            <a:pPr marL="228600" lvl="1">
              <a:lnSpc>
                <a:spcPct val="90000"/>
              </a:lnSpc>
            </a:pPr>
            <a:endParaRPr lang="en-US" sz="15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rgbClr val="404040"/>
                </a:solidFill>
              </a:rPr>
              <a:t>Credenziali</a:t>
            </a:r>
            <a:r>
              <a:rPr lang="en-US" sz="1500" dirty="0">
                <a:solidFill>
                  <a:srgbClr val="404040"/>
                </a:solidFill>
              </a:rPr>
              <a:t> generate per </a:t>
            </a:r>
            <a:r>
              <a:rPr lang="en-US" sz="1500" dirty="0" err="1">
                <a:solidFill>
                  <a:srgbClr val="404040"/>
                </a:solidFill>
              </a:rPr>
              <a:t>l'AppRole</a:t>
            </a:r>
            <a:r>
              <a:rPr lang="en-US" sz="1500" dirty="0">
                <a:solidFill>
                  <a:srgbClr val="40404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- </a:t>
            </a:r>
            <a:r>
              <a:rPr lang="en-US" sz="1500" b="1" dirty="0">
                <a:solidFill>
                  <a:srgbClr val="404040"/>
                </a:solidFill>
              </a:rPr>
              <a:t>Role ID: </a:t>
            </a:r>
            <a:r>
              <a:rPr lang="en-US" sz="1500" dirty="0" err="1">
                <a:solidFill>
                  <a:srgbClr val="404040"/>
                </a:solidFill>
              </a:rPr>
              <a:t>Fisso</a:t>
            </a:r>
            <a:r>
              <a:rPr lang="en-US" sz="1500" dirty="0">
                <a:solidFill>
                  <a:srgbClr val="404040"/>
                </a:solidFill>
              </a:rPr>
              <a:t>, </a:t>
            </a:r>
            <a:r>
              <a:rPr lang="en-US" sz="1500" dirty="0" err="1">
                <a:solidFill>
                  <a:srgbClr val="404040"/>
                </a:solidFill>
              </a:rPr>
              <a:t>identifica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l'AppRole</a:t>
            </a:r>
            <a:r>
              <a:rPr lang="en-US" sz="15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- </a:t>
            </a:r>
            <a:r>
              <a:rPr lang="en-US" sz="1500" b="1" dirty="0">
                <a:solidFill>
                  <a:srgbClr val="404040"/>
                </a:solidFill>
              </a:rPr>
              <a:t>Secret ID: </a:t>
            </a:r>
            <a:r>
              <a:rPr lang="en-US" sz="1500" dirty="0" err="1">
                <a:solidFill>
                  <a:srgbClr val="404040"/>
                </a:solidFill>
              </a:rPr>
              <a:t>Temporaneo</a:t>
            </a:r>
            <a:r>
              <a:rPr lang="en-US" sz="1500" dirty="0">
                <a:solidFill>
                  <a:srgbClr val="404040"/>
                </a:solidFill>
              </a:rPr>
              <a:t>, </a:t>
            </a:r>
            <a:r>
              <a:rPr lang="en-US" sz="1500" dirty="0" err="1">
                <a:solidFill>
                  <a:srgbClr val="404040"/>
                </a:solidFill>
              </a:rPr>
              <a:t>funge</a:t>
            </a:r>
            <a:r>
              <a:rPr lang="en-US" sz="1500" dirty="0">
                <a:solidFill>
                  <a:srgbClr val="404040"/>
                </a:solidFill>
              </a:rPr>
              <a:t> da password per il Role ID.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rgbClr val="404040"/>
                </a:solidFill>
              </a:rPr>
              <a:t>Caratteristiche</a:t>
            </a:r>
            <a:r>
              <a:rPr lang="en-US" sz="1500" dirty="0">
                <a:solidFill>
                  <a:srgbClr val="404040"/>
                </a:solidFill>
              </a:rPr>
              <a:t> del Secret ID: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- </a:t>
            </a:r>
            <a:r>
              <a:rPr lang="en-US" sz="1500" dirty="0" err="1">
                <a:solidFill>
                  <a:srgbClr val="404040"/>
                </a:solidFill>
              </a:rPr>
              <a:t>Validità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limitata</a:t>
            </a:r>
            <a:r>
              <a:rPr lang="en-US" sz="1500" dirty="0">
                <a:solidFill>
                  <a:srgbClr val="404040"/>
                </a:solidFill>
              </a:rPr>
              <a:t> dal tempo </a:t>
            </a:r>
            <a:r>
              <a:rPr lang="en-US" sz="1500" dirty="0" err="1">
                <a:solidFill>
                  <a:srgbClr val="404040"/>
                </a:solidFill>
              </a:rPr>
              <a:t>configurato</a:t>
            </a:r>
            <a:r>
              <a:rPr lang="en-US" sz="1500" dirty="0">
                <a:solidFill>
                  <a:srgbClr val="404040"/>
                </a:solidFill>
              </a:rPr>
              <a:t> (60 </a:t>
            </a:r>
            <a:r>
              <a:rPr lang="en-US" sz="1500" dirty="0" err="1">
                <a:solidFill>
                  <a:srgbClr val="404040"/>
                </a:solidFill>
              </a:rPr>
              <a:t>minuti</a:t>
            </a:r>
            <a:r>
              <a:rPr lang="en-US" sz="1500" dirty="0">
                <a:solidFill>
                  <a:srgbClr val="404040"/>
                </a:solidFill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- </a:t>
            </a:r>
            <a:r>
              <a:rPr lang="en-US" sz="1500" dirty="0" err="1">
                <a:solidFill>
                  <a:srgbClr val="404040"/>
                </a:solidFill>
              </a:rPr>
              <a:t>Generato</a:t>
            </a:r>
            <a:r>
              <a:rPr lang="en-US" sz="1500" dirty="0">
                <a:solidFill>
                  <a:srgbClr val="404040"/>
                </a:solidFill>
              </a:rPr>
              <a:t> con un </a:t>
            </a:r>
            <a:r>
              <a:rPr lang="en-US" sz="1500" dirty="0" err="1">
                <a:solidFill>
                  <a:srgbClr val="404040"/>
                </a:solidFill>
              </a:rPr>
              <a:t>numero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massimo</a:t>
            </a:r>
            <a:r>
              <a:rPr lang="en-US" sz="1500" dirty="0">
                <a:solidFill>
                  <a:srgbClr val="404040"/>
                </a:solidFill>
              </a:rPr>
              <a:t> di </a:t>
            </a:r>
            <a:r>
              <a:rPr lang="en-US" sz="1500" dirty="0" err="1">
                <a:solidFill>
                  <a:srgbClr val="404040"/>
                </a:solidFill>
              </a:rPr>
              <a:t>utilizzi</a:t>
            </a:r>
            <a:r>
              <a:rPr lang="en-US" sz="1500" dirty="0">
                <a:solidFill>
                  <a:srgbClr val="404040"/>
                </a:solidFill>
              </a:rPr>
              <a:t> (1, per </a:t>
            </a:r>
            <a:r>
              <a:rPr lang="en-US" sz="1500" dirty="0" err="1">
                <a:solidFill>
                  <a:srgbClr val="404040"/>
                </a:solidFill>
              </a:rPr>
              <a:t>sicurezza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usa</a:t>
            </a:r>
            <a:r>
              <a:rPr lang="en-US" sz="1500" dirty="0">
                <a:solidFill>
                  <a:srgbClr val="404040"/>
                </a:solidFill>
              </a:rPr>
              <a:t> e </a:t>
            </a:r>
            <a:r>
              <a:rPr lang="en-US" sz="1500" dirty="0" err="1">
                <a:solidFill>
                  <a:srgbClr val="404040"/>
                </a:solidFill>
              </a:rPr>
              <a:t>getta</a:t>
            </a:r>
            <a:r>
              <a:rPr lang="en-US" sz="1500" dirty="0">
                <a:solidFill>
                  <a:srgbClr val="404040"/>
                </a:solidFill>
              </a:rPr>
              <a:t>).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rgbClr val="404040"/>
                </a:solidFill>
              </a:rPr>
              <a:t>Utilizzo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nella</a:t>
            </a:r>
            <a:r>
              <a:rPr lang="en-US" sz="1500" dirty="0">
                <a:solidFill>
                  <a:srgbClr val="404040"/>
                </a:solidFill>
              </a:rPr>
              <a:t> web app: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- Accesso ai </a:t>
            </a:r>
            <a:r>
              <a:rPr lang="en-US" sz="1500" dirty="0" err="1">
                <a:solidFill>
                  <a:srgbClr val="404040"/>
                </a:solidFill>
              </a:rPr>
              <a:t>segreti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strettamente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limitato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alla</a:t>
            </a:r>
            <a:r>
              <a:rPr lang="en-US" sz="1500" dirty="0">
                <a:solidFill>
                  <a:srgbClr val="404040"/>
                </a:solidFill>
              </a:rPr>
              <a:t> web app </a:t>
            </a:r>
            <a:r>
              <a:rPr lang="en-US" sz="1500" dirty="0" err="1">
                <a:solidFill>
                  <a:srgbClr val="404040"/>
                </a:solidFill>
              </a:rPr>
              <a:t>tramite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parametri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precedentemente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configurati</a:t>
            </a:r>
            <a:r>
              <a:rPr lang="en-US" sz="1500" dirty="0">
                <a:solidFill>
                  <a:srgbClr val="4040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92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85491-A2FD-A010-FC51-710E42F5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86" y="170795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500" dirty="0" err="1"/>
              <a:t>VaultConfig</a:t>
            </a:r>
            <a:r>
              <a:rPr lang="en-US" sz="1500" dirty="0"/>
              <a:t>, </a:t>
            </a:r>
            <a:r>
              <a:rPr lang="en-US" sz="1500" dirty="0" err="1"/>
              <a:t>Autenticazione</a:t>
            </a:r>
            <a:r>
              <a:rPr lang="en-US" sz="1500" dirty="0"/>
              <a:t> e </a:t>
            </a:r>
            <a:r>
              <a:rPr lang="en-US" sz="1500" dirty="0" err="1"/>
              <a:t>metodo</a:t>
            </a:r>
            <a:r>
              <a:rPr lang="en-US" sz="1500" dirty="0"/>
              <a:t> get secret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59E0F2-4E6B-54F3-342C-154D3A33E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386" y="1601972"/>
            <a:ext cx="4137232" cy="518160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VaultConfig</a:t>
            </a:r>
            <a:r>
              <a:rPr lang="en-US" sz="2000" dirty="0"/>
              <a:t> </a:t>
            </a:r>
            <a:r>
              <a:rPr lang="en-US" sz="2000" dirty="0" err="1"/>
              <a:t>gestisce</a:t>
            </a:r>
            <a:r>
              <a:rPr lang="en-US" sz="2000" dirty="0"/>
              <a:t> </a:t>
            </a:r>
            <a:r>
              <a:rPr lang="en-US" sz="2000" dirty="0" err="1"/>
              <a:t>l'integrazione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la web app e Vault.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Il </a:t>
            </a:r>
            <a:r>
              <a:rPr lang="en-US" sz="2000" dirty="0" err="1"/>
              <a:t>processo</a:t>
            </a:r>
            <a:r>
              <a:rPr lang="en-US" sz="2000" dirty="0"/>
              <a:t> di </a:t>
            </a:r>
            <a:r>
              <a:rPr lang="en-US" sz="2000" dirty="0" err="1"/>
              <a:t>autenticazione</a:t>
            </a:r>
            <a:r>
              <a:rPr lang="en-US" sz="2000" dirty="0"/>
              <a:t> </a:t>
            </a:r>
            <a:r>
              <a:rPr lang="en-US" sz="2000" dirty="0" err="1"/>
              <a:t>utilizza</a:t>
            </a:r>
            <a:r>
              <a:rPr lang="en-US" sz="2000" dirty="0"/>
              <a:t> le </a:t>
            </a:r>
            <a:r>
              <a:rPr lang="en-US" sz="2000" dirty="0" err="1"/>
              <a:t>seguenti</a:t>
            </a:r>
            <a:r>
              <a:rPr lang="en-US" sz="2000" dirty="0"/>
              <a:t> </a:t>
            </a:r>
            <a:r>
              <a:rPr lang="en-US" sz="2000" dirty="0" err="1"/>
              <a:t>funzioni</a:t>
            </a:r>
            <a:r>
              <a:rPr lang="en-US" sz="2000" dirty="0"/>
              <a:t>,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impiegano</a:t>
            </a:r>
            <a:r>
              <a:rPr lang="en-US" sz="2000" dirty="0"/>
              <a:t> un '</a:t>
            </a:r>
            <a:r>
              <a:rPr lang="en-US" sz="2000" dirty="0" err="1"/>
              <a:t>role_id</a:t>
            </a:r>
            <a:r>
              <a:rPr lang="en-US" sz="2000" dirty="0"/>
              <a:t>' e un '</a:t>
            </a:r>
            <a:r>
              <a:rPr lang="en-US" sz="2000" dirty="0" err="1"/>
              <a:t>secret_id</a:t>
            </a:r>
            <a:r>
              <a:rPr lang="en-US" sz="2000" dirty="0"/>
              <a:t>' per </a:t>
            </a:r>
            <a:r>
              <a:rPr lang="en-US" sz="2000" dirty="0" err="1"/>
              <a:t>ottenere</a:t>
            </a:r>
            <a:r>
              <a:rPr lang="en-US" sz="2000" dirty="0"/>
              <a:t> un token di accesso.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Il </a:t>
            </a:r>
            <a:r>
              <a:rPr lang="en-US" sz="2000" dirty="0" err="1"/>
              <a:t>metodo</a:t>
            </a:r>
            <a:r>
              <a:rPr lang="en-US" sz="2000" dirty="0"/>
              <a:t> 'Authenticate' </a:t>
            </a:r>
            <a:r>
              <a:rPr lang="en-US" sz="2000" dirty="0" err="1"/>
              <a:t>effettua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richiesta</a:t>
            </a:r>
            <a:r>
              <a:rPr lang="en-US" sz="2000" dirty="0"/>
              <a:t> al server Vault con '</a:t>
            </a:r>
            <a:r>
              <a:rPr lang="en-US" sz="2000" dirty="0" err="1"/>
              <a:t>role_id</a:t>
            </a:r>
            <a:r>
              <a:rPr lang="en-US" sz="2000" dirty="0"/>
              <a:t>' e '</a:t>
            </a:r>
            <a:r>
              <a:rPr lang="en-US" sz="2000" dirty="0" err="1"/>
              <a:t>secret_id</a:t>
            </a:r>
            <a:r>
              <a:rPr lang="en-US" sz="2000" dirty="0"/>
              <a:t>'.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 </a:t>
            </a:r>
            <a:r>
              <a:rPr lang="en-US" sz="2000" dirty="0" err="1"/>
              <a:t>risposta</a:t>
            </a:r>
            <a:r>
              <a:rPr lang="en-US" sz="2000" dirty="0"/>
              <a:t>,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ricevuto</a:t>
            </a:r>
            <a:r>
              <a:rPr lang="en-US" sz="2000" dirty="0"/>
              <a:t> un '</a:t>
            </a:r>
            <a:r>
              <a:rPr lang="en-US" sz="2000" dirty="0" err="1"/>
              <a:t>client_token</a:t>
            </a:r>
            <a:r>
              <a:rPr lang="en-US" sz="2000" dirty="0"/>
              <a:t>'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consente</a:t>
            </a:r>
            <a:r>
              <a:rPr lang="en-US" sz="2000" dirty="0"/>
              <a:t> </a:t>
            </a:r>
            <a:r>
              <a:rPr lang="en-US" sz="2000" dirty="0" err="1"/>
              <a:t>l'accesso</a:t>
            </a:r>
            <a:r>
              <a:rPr lang="en-US" sz="2000" dirty="0"/>
              <a:t> alle </a:t>
            </a:r>
            <a:r>
              <a:rPr lang="en-US" sz="2000" dirty="0" err="1"/>
              <a:t>risorse</a:t>
            </a:r>
            <a:r>
              <a:rPr lang="en-US" sz="2000" dirty="0"/>
              <a:t> </a:t>
            </a:r>
            <a:r>
              <a:rPr lang="en-US" sz="2000" dirty="0" err="1"/>
              <a:t>protette</a:t>
            </a:r>
            <a:r>
              <a:rPr lang="en-US" sz="2000" dirty="0"/>
              <a:t> in Vault.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Il </a:t>
            </a:r>
            <a:r>
              <a:rPr lang="en-US" sz="2000" dirty="0" err="1"/>
              <a:t>metodo</a:t>
            </a:r>
            <a:r>
              <a:rPr lang="en-US" sz="2000" dirty="0"/>
              <a:t> '</a:t>
            </a:r>
            <a:r>
              <a:rPr lang="en-US" sz="2000" dirty="0" err="1"/>
              <a:t>GetSecret</a:t>
            </a:r>
            <a:r>
              <a:rPr lang="en-US" sz="2000" dirty="0"/>
              <a:t>' </a:t>
            </a:r>
            <a:r>
              <a:rPr lang="en-US" sz="2000" dirty="0" err="1"/>
              <a:t>permette</a:t>
            </a:r>
            <a:r>
              <a:rPr lang="en-US" sz="2000" dirty="0"/>
              <a:t> di </a:t>
            </a:r>
            <a:r>
              <a:rPr lang="en-US" sz="2000" dirty="0" err="1"/>
              <a:t>recuperare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segreti</a:t>
            </a:r>
            <a:r>
              <a:rPr lang="en-US" sz="2000" dirty="0"/>
              <a:t> </a:t>
            </a:r>
            <a:r>
              <a:rPr lang="en-US" sz="2000" dirty="0" err="1"/>
              <a:t>protetti</a:t>
            </a:r>
            <a:r>
              <a:rPr lang="en-US" sz="2000" dirty="0"/>
              <a:t> da Vault, </a:t>
            </a:r>
            <a:r>
              <a:rPr lang="en-US" sz="2000" dirty="0" err="1"/>
              <a:t>specificando</a:t>
            </a:r>
            <a:r>
              <a:rPr lang="en-US" sz="2000" dirty="0"/>
              <a:t> il </a:t>
            </a:r>
            <a:r>
              <a:rPr lang="en-US" sz="2000" dirty="0" err="1"/>
              <a:t>percorso</a:t>
            </a:r>
            <a:r>
              <a:rPr lang="en-US" sz="2000" dirty="0"/>
              <a:t> del </a:t>
            </a:r>
            <a:r>
              <a:rPr lang="en-US" sz="2000" dirty="0" err="1"/>
              <a:t>segreto</a:t>
            </a:r>
            <a:r>
              <a:rPr lang="en-US" sz="2000" dirty="0"/>
              <a:t>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Una volta </a:t>
            </a:r>
            <a:r>
              <a:rPr lang="en-US" sz="2000" dirty="0" err="1"/>
              <a:t>recuperato</a:t>
            </a:r>
            <a:r>
              <a:rPr lang="en-US" sz="2000" dirty="0"/>
              <a:t>, il </a:t>
            </a:r>
            <a:r>
              <a:rPr lang="en-US" sz="2000" dirty="0" err="1"/>
              <a:t>valore</a:t>
            </a:r>
            <a:r>
              <a:rPr lang="en-US" sz="2000" dirty="0"/>
              <a:t> del </a:t>
            </a:r>
            <a:r>
              <a:rPr lang="en-US" sz="2000" dirty="0" err="1"/>
              <a:t>segreto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restituito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web app per </a:t>
            </a:r>
            <a:r>
              <a:rPr lang="en-US" sz="2000" dirty="0" err="1"/>
              <a:t>l'utilizzo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87B454-B40A-AE9D-C9FA-5286ED1F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876205"/>
            <a:ext cx="6227064" cy="31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B3FFB2-1B8A-2F1F-38D6-4EBFF097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IAM </a:t>
            </a:r>
            <a:r>
              <a:rPr lang="en-US" sz="3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Keycloak</a:t>
            </a:r>
            <a:r>
              <a:rPr lang="en-US" sz="3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+ OIDC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C418BE-0632-3705-D74E-6175802C3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0958" y="2870791"/>
            <a:ext cx="6060557" cy="34378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dirty="0" err="1"/>
              <a:t>Keycloak</a:t>
            </a:r>
            <a:r>
              <a:rPr lang="en-US" sz="2200" dirty="0"/>
              <a:t> è un </a:t>
            </a:r>
            <a:r>
              <a:rPr lang="en-US" sz="2200" dirty="0" err="1"/>
              <a:t>sistema</a:t>
            </a:r>
            <a:r>
              <a:rPr lang="en-US" sz="2200" dirty="0"/>
              <a:t> di Identity and Access Management (</a:t>
            </a:r>
            <a:r>
              <a:rPr lang="en-US" sz="2200" b="1" dirty="0"/>
              <a:t>IAM</a:t>
            </a:r>
            <a:r>
              <a:rPr lang="en-US" sz="2200" dirty="0"/>
              <a:t>) </a:t>
            </a:r>
            <a:r>
              <a:rPr lang="en-US" sz="2200" dirty="0" err="1"/>
              <a:t>che</a:t>
            </a:r>
            <a:r>
              <a:rPr lang="en-US" sz="2200" dirty="0"/>
              <a:t> </a:t>
            </a:r>
            <a:r>
              <a:rPr lang="en-US" sz="2200" dirty="0" err="1"/>
              <a:t>gestisce</a:t>
            </a:r>
            <a:r>
              <a:rPr lang="en-US" sz="2200" dirty="0"/>
              <a:t> </a:t>
            </a:r>
          </a:p>
          <a:p>
            <a:r>
              <a:rPr lang="en-US" sz="2200" b="1" dirty="0" err="1"/>
              <a:t>l'identificazione</a:t>
            </a:r>
            <a:r>
              <a:rPr lang="en-US" sz="2200" dirty="0"/>
              <a:t>, </a:t>
            </a:r>
            <a:r>
              <a:rPr lang="en-US" sz="2200" b="1" dirty="0" err="1"/>
              <a:t>l'autenticazione</a:t>
            </a:r>
            <a:r>
              <a:rPr lang="en-US" sz="2200" dirty="0"/>
              <a:t> e </a:t>
            </a:r>
            <a:r>
              <a:rPr lang="en-US" sz="2200" b="1" dirty="0" err="1"/>
              <a:t>l'autorizzazione</a:t>
            </a:r>
            <a:r>
              <a:rPr lang="en-US" sz="2200" dirty="0"/>
              <a:t> </a:t>
            </a:r>
            <a:r>
              <a:rPr lang="en-US" sz="2200" dirty="0" err="1"/>
              <a:t>degli</a:t>
            </a:r>
            <a:r>
              <a:rPr lang="en-US" sz="2200" dirty="0"/>
              <a:t> </a:t>
            </a:r>
            <a:r>
              <a:rPr lang="en-US" sz="2200" dirty="0" err="1"/>
              <a:t>utenti</a:t>
            </a:r>
            <a:r>
              <a:rPr lang="en-US" sz="2200" dirty="0"/>
              <a:t>.</a:t>
            </a:r>
          </a:p>
          <a:p>
            <a:r>
              <a:rPr lang="en-US" sz="2200" dirty="0"/>
              <a:t>Il </a:t>
            </a:r>
            <a:r>
              <a:rPr lang="en-US" sz="2200" dirty="0" err="1"/>
              <a:t>sistema</a:t>
            </a:r>
            <a:r>
              <a:rPr lang="en-US" sz="2200" dirty="0"/>
              <a:t> </a:t>
            </a:r>
            <a:r>
              <a:rPr lang="en-US" sz="2200" dirty="0" err="1"/>
              <a:t>utilizza</a:t>
            </a:r>
            <a:r>
              <a:rPr lang="en-US" sz="2200" dirty="0"/>
              <a:t> il </a:t>
            </a:r>
            <a:r>
              <a:rPr lang="en-US" sz="2200" dirty="0" err="1"/>
              <a:t>concetto</a:t>
            </a:r>
            <a:r>
              <a:rPr lang="en-US" sz="2200" dirty="0"/>
              <a:t> di </a:t>
            </a:r>
            <a:r>
              <a:rPr lang="en-US" sz="2200" b="1" dirty="0"/>
              <a:t>'security realm', </a:t>
            </a:r>
            <a:r>
              <a:rPr lang="en-US" sz="2200" dirty="0" err="1"/>
              <a:t>spazi</a:t>
            </a:r>
            <a:r>
              <a:rPr lang="en-US" sz="2200" dirty="0"/>
              <a:t> </a:t>
            </a:r>
            <a:r>
              <a:rPr lang="en-US" sz="2200" dirty="0" err="1"/>
              <a:t>isolati</a:t>
            </a:r>
            <a:r>
              <a:rPr lang="en-US" sz="2200" dirty="0"/>
              <a:t> per la </a:t>
            </a:r>
            <a:r>
              <a:rPr lang="en-US" sz="2200" dirty="0" err="1"/>
              <a:t>gestione</a:t>
            </a:r>
            <a:r>
              <a:rPr lang="en-US" sz="2200" dirty="0"/>
              <a:t> </a:t>
            </a:r>
          </a:p>
          <a:p>
            <a:r>
              <a:rPr lang="en-US" sz="2200" dirty="0"/>
              <a:t>di </a:t>
            </a:r>
            <a:r>
              <a:rPr lang="en-US" sz="2200" dirty="0" err="1"/>
              <a:t>utenti</a:t>
            </a:r>
            <a:r>
              <a:rPr lang="en-US" sz="2200" dirty="0"/>
              <a:t>, </a:t>
            </a:r>
            <a:r>
              <a:rPr lang="en-US" sz="2200" dirty="0" err="1"/>
              <a:t>ruoli</a:t>
            </a:r>
            <a:r>
              <a:rPr lang="en-US" sz="2200" dirty="0"/>
              <a:t>, </a:t>
            </a:r>
            <a:r>
              <a:rPr lang="en-US" sz="2200" dirty="0" err="1"/>
              <a:t>risorse</a:t>
            </a:r>
            <a:r>
              <a:rPr lang="en-US" sz="2200" dirty="0"/>
              <a:t> e </a:t>
            </a:r>
            <a:r>
              <a:rPr lang="en-US" sz="2200" dirty="0" err="1"/>
              <a:t>politiche</a:t>
            </a:r>
            <a:r>
              <a:rPr lang="en-US" sz="2200" dirty="0"/>
              <a:t> di accesso.</a:t>
            </a:r>
          </a:p>
        </p:txBody>
      </p:sp>
      <p:pic>
        <p:nvPicPr>
          <p:cNvPr id="1026" name="Picture 2" descr="Keycloak. Comprehensive Guide to Open Source… | by CaratLane Insider |  CaratLane Insider">
            <a:extLst>
              <a:ext uri="{FF2B5EF4-FFF2-40B4-BE49-F238E27FC236}">
                <a16:creationId xmlns:a16="http://schemas.microsoft.com/office/drawing/2014/main" id="{20FA250D-43D4-FB75-E6CB-0EA362D75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19" y="74881"/>
            <a:ext cx="2994049" cy="299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2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52275-9D9C-6CBB-9E89-50666A50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/>
              <a:t>Gestione del Sistema tramite Realm e separazione tra amministrazione e accesso</a:t>
            </a:r>
          </a:p>
        </p:txBody>
      </p:sp>
      <p:graphicFrame>
        <p:nvGraphicFramePr>
          <p:cNvPr id="5" name="Segnaposto testo 2">
            <a:extLst>
              <a:ext uri="{FF2B5EF4-FFF2-40B4-BE49-F238E27FC236}">
                <a16:creationId xmlns:a16="http://schemas.microsoft.com/office/drawing/2014/main" id="{CD7D1DE1-49FF-1805-9310-4ACE9FB9C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1448018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39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52D7E4-4BBC-965E-B59F-514D7940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Configurazione del Client FlaskWebApp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9FAD8F-A9D9-44F7-0379-E65011403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4121" y="1843590"/>
            <a:ext cx="8791453" cy="33269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</a:rPr>
              <a:t>La </a:t>
            </a:r>
            <a:r>
              <a:rPr lang="en-US" sz="2200" dirty="0" err="1">
                <a:solidFill>
                  <a:srgbClr val="404040"/>
                </a:solidFill>
              </a:rPr>
              <a:t>configurazione</a:t>
            </a:r>
            <a:r>
              <a:rPr lang="en-US" sz="2200" dirty="0">
                <a:solidFill>
                  <a:srgbClr val="404040"/>
                </a:solidFill>
              </a:rPr>
              <a:t> del client '</a:t>
            </a:r>
            <a:r>
              <a:rPr lang="en-US" sz="2200" dirty="0" err="1">
                <a:solidFill>
                  <a:srgbClr val="404040"/>
                </a:solidFill>
              </a:rPr>
              <a:t>FlaskWebApp</a:t>
            </a:r>
            <a:r>
              <a:rPr lang="en-US" sz="2200" dirty="0">
                <a:solidFill>
                  <a:srgbClr val="404040"/>
                </a:solidFill>
              </a:rPr>
              <a:t>' </a:t>
            </a:r>
            <a:r>
              <a:rPr lang="en-US" sz="2200" dirty="0" err="1">
                <a:solidFill>
                  <a:srgbClr val="404040"/>
                </a:solidFill>
              </a:rPr>
              <a:t>nel</a:t>
            </a:r>
            <a:r>
              <a:rPr lang="en-US" sz="2200" dirty="0">
                <a:solidFill>
                  <a:srgbClr val="404040"/>
                </a:solidFill>
              </a:rPr>
              <a:t> realm </a:t>
            </a:r>
            <a:r>
              <a:rPr lang="en-US" sz="2200" dirty="0" err="1">
                <a:solidFill>
                  <a:srgbClr val="404040"/>
                </a:solidFill>
              </a:rPr>
              <a:t>WebAppRealm</a:t>
            </a:r>
            <a:r>
              <a:rPr lang="en-US" sz="2200" dirty="0">
                <a:solidFill>
                  <a:srgbClr val="404040"/>
                </a:solidFill>
              </a:rPr>
              <a:t> include:</a:t>
            </a:r>
          </a:p>
          <a:p>
            <a:r>
              <a:rPr lang="en-US" sz="2200" dirty="0">
                <a:solidFill>
                  <a:srgbClr val="404040"/>
                </a:solidFill>
              </a:rPr>
              <a:t>- Tipo: </a:t>
            </a:r>
            <a:r>
              <a:rPr lang="en-US" sz="2200" b="1" dirty="0">
                <a:solidFill>
                  <a:srgbClr val="404040"/>
                </a:solidFill>
              </a:rPr>
              <a:t>confidential</a:t>
            </a:r>
            <a:r>
              <a:rPr lang="en-US" sz="2200" dirty="0">
                <a:solidFill>
                  <a:srgbClr val="404040"/>
                </a:solidFill>
              </a:rPr>
              <a:t> (il client </a:t>
            </a:r>
            <a:r>
              <a:rPr lang="en-US" sz="2200" dirty="0" err="1">
                <a:solidFill>
                  <a:srgbClr val="404040"/>
                </a:solidFill>
              </a:rPr>
              <a:t>può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mantenere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segreti</a:t>
            </a:r>
            <a:r>
              <a:rPr lang="en-US" sz="2200" dirty="0">
                <a:solidFill>
                  <a:srgbClr val="404040"/>
                </a:solidFill>
              </a:rPr>
              <a:t>).</a:t>
            </a:r>
          </a:p>
          <a:p>
            <a:r>
              <a:rPr lang="en-US" sz="2200" dirty="0">
                <a:solidFill>
                  <a:srgbClr val="404040"/>
                </a:solidFill>
              </a:rPr>
              <a:t>- Grant type: </a:t>
            </a:r>
            <a:r>
              <a:rPr lang="en-US" sz="2200" b="1" dirty="0">
                <a:solidFill>
                  <a:srgbClr val="404040"/>
                </a:solidFill>
              </a:rPr>
              <a:t>authorization code </a:t>
            </a:r>
            <a:r>
              <a:rPr lang="en-US" sz="2200" dirty="0">
                <a:solidFill>
                  <a:srgbClr val="404040"/>
                </a:solidFill>
              </a:rPr>
              <a:t>(</a:t>
            </a:r>
            <a:r>
              <a:rPr lang="en-US" sz="2200" dirty="0" err="1">
                <a:solidFill>
                  <a:srgbClr val="404040"/>
                </a:solidFill>
              </a:rPr>
              <a:t>basato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su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codice</a:t>
            </a:r>
            <a:r>
              <a:rPr lang="en-US" sz="2200" dirty="0">
                <a:solidFill>
                  <a:srgbClr val="404040"/>
                </a:solidFill>
              </a:rPr>
              <a:t> di </a:t>
            </a:r>
            <a:r>
              <a:rPr lang="en-US" sz="2200" dirty="0" err="1">
                <a:solidFill>
                  <a:srgbClr val="404040"/>
                </a:solidFill>
              </a:rPr>
              <a:t>autorizzazione</a:t>
            </a:r>
            <a:r>
              <a:rPr lang="en-US" sz="2200" dirty="0">
                <a:solidFill>
                  <a:srgbClr val="404040"/>
                </a:solidFill>
              </a:rPr>
              <a:t>).</a:t>
            </a:r>
          </a:p>
          <a:p>
            <a:r>
              <a:rPr lang="en-US" sz="2200" dirty="0">
                <a:solidFill>
                  <a:srgbClr val="404040"/>
                </a:solidFill>
              </a:rPr>
              <a:t>- </a:t>
            </a:r>
            <a:r>
              <a:rPr lang="en-US" sz="2200" dirty="0" err="1">
                <a:solidFill>
                  <a:srgbClr val="404040"/>
                </a:solidFill>
              </a:rPr>
              <a:t>Protocollo</a:t>
            </a:r>
            <a:r>
              <a:rPr lang="en-US" sz="2200" dirty="0">
                <a:solidFill>
                  <a:srgbClr val="404040"/>
                </a:solidFill>
              </a:rPr>
              <a:t> di </a:t>
            </a:r>
            <a:r>
              <a:rPr lang="en-US" sz="2200" dirty="0" err="1">
                <a:solidFill>
                  <a:srgbClr val="404040"/>
                </a:solidFill>
              </a:rPr>
              <a:t>delega</a:t>
            </a:r>
            <a:r>
              <a:rPr lang="en-US" sz="2200" dirty="0">
                <a:solidFill>
                  <a:srgbClr val="404040"/>
                </a:solidFill>
              </a:rPr>
              <a:t>: </a:t>
            </a:r>
            <a:r>
              <a:rPr lang="en-US" sz="2200" b="1" dirty="0">
                <a:solidFill>
                  <a:srgbClr val="404040"/>
                </a:solidFill>
              </a:rPr>
              <a:t>OpenID Connect</a:t>
            </a:r>
            <a:r>
              <a:rPr lang="en-US" sz="2200" dirty="0">
                <a:solidFill>
                  <a:srgbClr val="404040"/>
                </a:solidFill>
              </a:rPr>
              <a:t>.</a:t>
            </a:r>
          </a:p>
          <a:p>
            <a:r>
              <a:rPr lang="en-US" sz="2200" dirty="0">
                <a:solidFill>
                  <a:srgbClr val="404040"/>
                </a:solidFill>
              </a:rPr>
              <a:t>- URL di </a:t>
            </a:r>
            <a:r>
              <a:rPr lang="en-US" sz="2200" dirty="0" err="1">
                <a:solidFill>
                  <a:srgbClr val="404040"/>
                </a:solidFill>
              </a:rPr>
              <a:t>redirezione</a:t>
            </a:r>
            <a:r>
              <a:rPr lang="en-US" sz="2200" dirty="0">
                <a:solidFill>
                  <a:srgbClr val="404040"/>
                </a:solidFill>
              </a:rPr>
              <a:t> post-login per </a:t>
            </a:r>
            <a:r>
              <a:rPr lang="en-US" sz="2200" dirty="0" err="1">
                <a:solidFill>
                  <a:srgbClr val="404040"/>
                </a:solidFill>
              </a:rPr>
              <a:t>l'utente</a:t>
            </a:r>
            <a:r>
              <a:rPr lang="en-US" sz="2200" dirty="0">
                <a:solidFill>
                  <a:srgbClr val="4040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84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04FFB-AA7A-4950-6BC0-492161CB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626" y="583945"/>
            <a:ext cx="7729728" cy="1188720"/>
          </a:xfrm>
        </p:spPr>
        <p:txBody>
          <a:bodyPr/>
          <a:lstStyle/>
          <a:p>
            <a:r>
              <a:rPr lang="it-IT" dirty="0"/>
              <a:t>Protocollo </a:t>
            </a:r>
            <a:r>
              <a:rPr lang="it-IT" dirty="0" err="1"/>
              <a:t>OpenID</a:t>
            </a:r>
            <a:r>
              <a:rPr lang="it-IT" dirty="0"/>
              <a:t> Connect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04E891-4FC2-4F97-AD12-D94117BF1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130" y="4690150"/>
            <a:ext cx="10778720" cy="1930389"/>
          </a:xfrm>
        </p:spPr>
        <p:txBody>
          <a:bodyPr>
            <a:normAutofit/>
          </a:bodyPr>
          <a:lstStyle/>
          <a:p>
            <a:r>
              <a:rPr lang="it-IT" sz="2200" dirty="0"/>
              <a:t>Il protocollo </a:t>
            </a:r>
            <a:r>
              <a:rPr lang="it-IT" sz="2200" dirty="0" err="1"/>
              <a:t>OpenID</a:t>
            </a:r>
            <a:r>
              <a:rPr lang="it-IT" sz="2200" dirty="0"/>
              <a:t> Connect (OIDC) è stato adottato per la delega di identificazione, autenticazione e autorizzazione.</a:t>
            </a:r>
          </a:p>
          <a:p>
            <a:r>
              <a:rPr lang="it-IT" sz="2200" dirty="0"/>
              <a:t>Questo protocollo consente la gestione sicura e scalabile dei flussi di autenticazione, </a:t>
            </a:r>
          </a:p>
          <a:p>
            <a:r>
              <a:rPr lang="it-IT" sz="2200" dirty="0"/>
              <a:t>utilizzando un '</a:t>
            </a:r>
            <a:r>
              <a:rPr lang="it-IT" sz="2200" dirty="0" err="1"/>
              <a:t>authorization</a:t>
            </a:r>
            <a:r>
              <a:rPr lang="it-IT" sz="2200" dirty="0"/>
              <a:t> code' per il flusso di autorizzazione.</a:t>
            </a:r>
          </a:p>
        </p:txBody>
      </p:sp>
      <p:pic>
        <p:nvPicPr>
          <p:cNvPr id="4098" name="Picture 2" descr="What is OpenID Connect?">
            <a:extLst>
              <a:ext uri="{FF2B5EF4-FFF2-40B4-BE49-F238E27FC236}">
                <a16:creationId xmlns:a16="http://schemas.microsoft.com/office/drawing/2014/main" id="{9FD8CDAF-1FC8-F6D9-F498-EC7E8EAB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068" y="2480337"/>
            <a:ext cx="3203600" cy="12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89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F9A9A-EF3C-62EF-DD81-6C75A6B3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72" y="270031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500" dirty="0" err="1"/>
              <a:t>Libreria</a:t>
            </a:r>
            <a:r>
              <a:rPr lang="en-US" sz="1500" dirty="0"/>
              <a:t> </a:t>
            </a:r>
            <a:r>
              <a:rPr lang="en-US" sz="1500" dirty="0" err="1"/>
              <a:t>flask_oidc</a:t>
            </a:r>
            <a:r>
              <a:rPr lang="en-US" sz="1500" dirty="0"/>
              <a:t> e </a:t>
            </a:r>
            <a:r>
              <a:rPr lang="en-US" sz="1500" dirty="0" err="1"/>
              <a:t>Configurazione</a:t>
            </a:r>
            <a:r>
              <a:rPr lang="en-US" sz="1500" dirty="0"/>
              <a:t> JSON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2DB8C3-E824-B45C-4B3F-61BE0EAE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623" y="1761952"/>
            <a:ext cx="3955312" cy="493655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400" dirty="0" err="1"/>
              <a:t>L'integrazione</a:t>
            </a:r>
            <a:r>
              <a:rPr lang="en-US" sz="2400" dirty="0"/>
              <a:t> di </a:t>
            </a:r>
            <a:r>
              <a:rPr lang="en-US" sz="2400" dirty="0" err="1"/>
              <a:t>Keycloak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web app è </a:t>
            </a:r>
            <a:r>
              <a:rPr lang="en-US" sz="2400" dirty="0" err="1"/>
              <a:t>stata</a:t>
            </a:r>
            <a:r>
              <a:rPr lang="en-US" sz="2400" dirty="0"/>
              <a:t> </a:t>
            </a:r>
            <a:r>
              <a:rPr lang="en-US" sz="2400" dirty="0" err="1"/>
              <a:t>implementata</a:t>
            </a:r>
            <a:r>
              <a:rPr lang="en-US" sz="2400" dirty="0"/>
              <a:t> </a:t>
            </a:r>
            <a:r>
              <a:rPr lang="en-US" sz="2400" dirty="0" err="1"/>
              <a:t>utilizzando</a:t>
            </a:r>
            <a:r>
              <a:rPr lang="en-US" sz="2400" dirty="0"/>
              <a:t> la </a:t>
            </a:r>
            <a:r>
              <a:rPr lang="en-US" sz="2400" dirty="0" err="1"/>
              <a:t>libreria</a:t>
            </a:r>
            <a:r>
              <a:rPr lang="en-US" sz="2400" dirty="0"/>
              <a:t> </a:t>
            </a:r>
            <a:r>
              <a:rPr lang="en-US" sz="2400" dirty="0" err="1"/>
              <a:t>flask_oidc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 </a:t>
            </a:r>
            <a:r>
              <a:rPr lang="en-US" sz="2400" dirty="0" err="1"/>
              <a:t>parametri</a:t>
            </a:r>
            <a:r>
              <a:rPr lang="en-US" sz="2400" dirty="0"/>
              <a:t> di </a:t>
            </a:r>
            <a:r>
              <a:rPr lang="en-US" sz="2400" dirty="0" err="1"/>
              <a:t>configurazione</a:t>
            </a:r>
            <a:r>
              <a:rPr lang="en-US" sz="2400" dirty="0"/>
              <a:t> di </a:t>
            </a:r>
            <a:r>
              <a:rPr lang="en-US" sz="2400" dirty="0" err="1"/>
              <a:t>Keycloak</a:t>
            </a:r>
            <a:r>
              <a:rPr lang="en-US" sz="2400" dirty="0"/>
              <a:t> </a:t>
            </a: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stati</a:t>
            </a:r>
            <a:r>
              <a:rPr lang="en-US" sz="2400" dirty="0"/>
              <a:t> </a:t>
            </a:r>
            <a:r>
              <a:rPr lang="en-US" sz="2400" dirty="0" err="1"/>
              <a:t>salvati</a:t>
            </a:r>
            <a:r>
              <a:rPr lang="en-US" sz="2400" dirty="0"/>
              <a:t> in un file .</a:t>
            </a:r>
            <a:r>
              <a:rPr lang="en-US" sz="2400" dirty="0" err="1"/>
              <a:t>json</a:t>
            </a:r>
            <a:r>
              <a:rPr lang="en-US" sz="2400" dirty="0"/>
              <a:t> </a:t>
            </a:r>
            <a:r>
              <a:rPr lang="en-US" sz="2400" dirty="0" err="1"/>
              <a:t>separato</a:t>
            </a:r>
            <a:r>
              <a:rPr lang="en-US" sz="2400" dirty="0"/>
              <a:t>, </a:t>
            </a:r>
          </a:p>
          <a:p>
            <a:endParaRPr lang="en-US" sz="2400" dirty="0"/>
          </a:p>
          <a:p>
            <a:r>
              <a:rPr lang="en-US" sz="2400" dirty="0" err="1"/>
              <a:t>contenente</a:t>
            </a:r>
            <a:r>
              <a:rPr lang="en-US" sz="2400" dirty="0"/>
              <a:t> le </a:t>
            </a:r>
            <a:r>
              <a:rPr lang="en-US" sz="2400" dirty="0" err="1"/>
              <a:t>informazioni</a:t>
            </a:r>
            <a:r>
              <a:rPr lang="en-US" sz="2400" dirty="0"/>
              <a:t> </a:t>
            </a:r>
            <a:r>
              <a:rPr lang="en-US" sz="2400" dirty="0" err="1"/>
              <a:t>necessarie</a:t>
            </a:r>
            <a:r>
              <a:rPr lang="en-US" sz="2400" dirty="0"/>
              <a:t> per </a:t>
            </a:r>
            <a:r>
              <a:rPr lang="en-US" sz="2400" dirty="0" err="1"/>
              <a:t>l'inizializzazione</a:t>
            </a:r>
            <a:r>
              <a:rPr lang="en-US" sz="2400" dirty="0"/>
              <a:t> del client </a:t>
            </a:r>
            <a:r>
              <a:rPr lang="en-US" sz="2400" dirty="0" err="1"/>
              <a:t>FlaskWebApp</a:t>
            </a:r>
            <a:r>
              <a:rPr lang="en-US" sz="24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0BB30D-307D-37DA-D42B-F30BC3D4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537831"/>
            <a:ext cx="6227064" cy="17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77CAAA-2261-C4DF-00A5-17C88A0C703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7087" y="174328"/>
            <a:ext cx="4475163" cy="118903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 err="1"/>
              <a:t>Configurazione</a:t>
            </a:r>
            <a:r>
              <a:rPr lang="en-US" sz="2800" dirty="0"/>
              <a:t> di </a:t>
            </a:r>
            <a:r>
              <a:rPr lang="en-US" sz="2800" dirty="0" err="1"/>
              <a:t>Keycloak</a:t>
            </a:r>
            <a:r>
              <a:rPr lang="en-US" sz="2800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FD934B-15ED-50C3-10BA-CE30A76379A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17047" y="1665288"/>
            <a:ext cx="5302250" cy="501838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Nel file __init__.py, </a:t>
            </a:r>
            <a:r>
              <a:rPr lang="en-US" sz="2000" dirty="0" err="1">
                <a:solidFill>
                  <a:schemeClr val="tx1"/>
                </a:solidFill>
              </a:rPr>
              <a:t>oltre</a:t>
            </a:r>
            <a:r>
              <a:rPr lang="en-US" sz="2000" dirty="0">
                <a:solidFill>
                  <a:schemeClr val="tx1"/>
                </a:solidFill>
              </a:rPr>
              <a:t> a </a:t>
            </a:r>
            <a:r>
              <a:rPr lang="en-US" sz="2000" dirty="0" err="1">
                <a:solidFill>
                  <a:schemeClr val="tx1"/>
                </a:solidFill>
              </a:rPr>
              <a:t>configurare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Keycloak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tramite</a:t>
            </a:r>
            <a:r>
              <a:rPr lang="en-US" sz="2000" dirty="0">
                <a:solidFill>
                  <a:schemeClr val="tx1"/>
                </a:solidFill>
              </a:rPr>
              <a:t> un file .</a:t>
            </a:r>
            <a:r>
              <a:rPr lang="en-US" sz="2000" dirty="0" err="1">
                <a:solidFill>
                  <a:schemeClr val="tx1"/>
                </a:solidFill>
              </a:rPr>
              <a:t>json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vengono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gestiti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anche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altri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parametri</a:t>
            </a:r>
            <a:r>
              <a:rPr lang="en-US" sz="2000" dirty="0">
                <a:solidFill>
                  <a:schemeClr val="tx1"/>
                </a:solidFill>
              </a:rPr>
              <a:t> di </a:t>
            </a:r>
            <a:r>
              <a:rPr lang="en-US" sz="2000" dirty="0" err="1">
                <a:solidFill>
                  <a:schemeClr val="tx1"/>
                </a:solidFill>
              </a:rPr>
              <a:t>configurazione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Un </a:t>
            </a:r>
            <a:r>
              <a:rPr lang="en-US" sz="2000" dirty="0" err="1">
                <a:solidFill>
                  <a:schemeClr val="tx1"/>
                </a:solidFill>
              </a:rPr>
              <a:t>aspetto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cruciale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riguarda</a:t>
            </a:r>
            <a:r>
              <a:rPr lang="en-US" sz="2000" dirty="0">
                <a:solidFill>
                  <a:schemeClr val="tx1"/>
                </a:solidFill>
              </a:rPr>
              <a:t> la </a:t>
            </a:r>
            <a:r>
              <a:rPr lang="en-US" sz="2000" dirty="0" err="1">
                <a:solidFill>
                  <a:schemeClr val="tx1"/>
                </a:solidFill>
              </a:rPr>
              <a:t>sicurezza</a:t>
            </a:r>
            <a:r>
              <a:rPr lang="en-US" sz="2000" dirty="0">
                <a:solidFill>
                  <a:schemeClr val="tx1"/>
                </a:solidFill>
              </a:rPr>
              <a:t> del </a:t>
            </a:r>
            <a:r>
              <a:rPr lang="en-US" sz="2000" dirty="0" err="1">
                <a:solidFill>
                  <a:schemeClr val="tx1"/>
                </a:solidFill>
              </a:rPr>
              <a:t>client_secret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che</a:t>
            </a:r>
            <a:r>
              <a:rPr lang="en-US" sz="2000" dirty="0">
                <a:solidFill>
                  <a:schemeClr val="tx1"/>
                </a:solidFill>
              </a:rPr>
              <a:t> non è </a:t>
            </a:r>
            <a:r>
              <a:rPr lang="en-US" sz="2000" dirty="0" err="1">
                <a:solidFill>
                  <a:schemeClr val="tx1"/>
                </a:solidFill>
              </a:rPr>
              <a:t>mai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esposto</a:t>
            </a:r>
            <a:r>
              <a:rPr lang="en-US" sz="2000" dirty="0">
                <a:solidFill>
                  <a:schemeClr val="tx1"/>
                </a:solidFill>
              </a:rPr>
              <a:t> in </a:t>
            </a:r>
            <a:r>
              <a:rPr lang="en-US" sz="2000" dirty="0" err="1">
                <a:solidFill>
                  <a:schemeClr val="tx1"/>
                </a:solidFill>
              </a:rPr>
              <a:t>chiaro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Invece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viene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recuperato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dinamicamente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tramite</a:t>
            </a:r>
            <a:r>
              <a:rPr lang="en-US" sz="2000" dirty="0">
                <a:solidFill>
                  <a:schemeClr val="tx1"/>
                </a:solidFill>
              </a:rPr>
              <a:t> Vault, </a:t>
            </a:r>
            <a:r>
              <a:rPr lang="en-US" sz="2000" dirty="0" err="1">
                <a:solidFill>
                  <a:schemeClr val="tx1"/>
                </a:solidFill>
              </a:rPr>
              <a:t>una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soluzione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sicura</a:t>
            </a:r>
            <a:r>
              <a:rPr lang="en-US" sz="2000" dirty="0">
                <a:solidFill>
                  <a:schemeClr val="tx1"/>
                </a:solidFill>
              </a:rPr>
              <a:t> per la </a:t>
            </a:r>
            <a:r>
              <a:rPr lang="en-US" sz="2000" dirty="0" err="1">
                <a:solidFill>
                  <a:schemeClr val="tx1"/>
                </a:solidFill>
              </a:rPr>
              <a:t>gestione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segreti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algn="l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Keycloak</a:t>
            </a:r>
            <a:r>
              <a:rPr lang="en-US" sz="2000" dirty="0">
                <a:solidFill>
                  <a:schemeClr val="tx1"/>
                </a:solidFill>
              </a:rPr>
              <a:t> è </a:t>
            </a:r>
            <a:r>
              <a:rPr lang="en-US" sz="2000" dirty="0" err="1">
                <a:solidFill>
                  <a:schemeClr val="tx1"/>
                </a:solidFill>
              </a:rPr>
              <a:t>configurato</a:t>
            </a:r>
            <a:r>
              <a:rPr lang="en-US" sz="2000" dirty="0">
                <a:solidFill>
                  <a:schemeClr val="tx1"/>
                </a:solidFill>
              </a:rPr>
              <a:t> per </a:t>
            </a:r>
            <a:r>
              <a:rPr lang="en-US" sz="2000" dirty="0" err="1">
                <a:solidFill>
                  <a:schemeClr val="tx1"/>
                </a:solidFill>
              </a:rPr>
              <a:t>funzionare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su</a:t>
            </a:r>
            <a:r>
              <a:rPr lang="en-US" sz="2000" dirty="0">
                <a:solidFill>
                  <a:schemeClr val="tx1"/>
                </a:solidFill>
              </a:rPr>
              <a:t> HTTP, </a:t>
            </a:r>
            <a:r>
              <a:rPr lang="en-US" sz="2000" dirty="0" err="1">
                <a:solidFill>
                  <a:schemeClr val="tx1"/>
                </a:solidFill>
              </a:rPr>
              <a:t>poiché</a:t>
            </a:r>
            <a:r>
              <a:rPr lang="en-US" sz="2000" dirty="0">
                <a:solidFill>
                  <a:schemeClr val="tx1"/>
                </a:solidFill>
              </a:rPr>
              <a:t> non </a:t>
            </a:r>
            <a:r>
              <a:rPr lang="en-US" sz="2000" dirty="0" err="1">
                <a:solidFill>
                  <a:schemeClr val="tx1"/>
                </a:solidFill>
              </a:rPr>
              <a:t>supporta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certificati</a:t>
            </a:r>
            <a:r>
              <a:rPr lang="en-US" sz="2000" dirty="0">
                <a:solidFill>
                  <a:schemeClr val="tx1"/>
                </a:solidFill>
              </a:rPr>
              <a:t> auto-signed. </a:t>
            </a:r>
            <a:r>
              <a:rPr lang="en-US" sz="2000" dirty="0" err="1">
                <a:solidFill>
                  <a:schemeClr val="tx1"/>
                </a:solidFill>
              </a:rPr>
              <a:t>Tuttavia</a:t>
            </a:r>
            <a:r>
              <a:rPr lang="en-US" sz="2000" dirty="0">
                <a:solidFill>
                  <a:schemeClr val="tx1"/>
                </a:solidFill>
              </a:rPr>
              <a:t>, con </a:t>
            </a:r>
            <a:r>
              <a:rPr lang="en-US" sz="2000" dirty="0" err="1">
                <a:solidFill>
                  <a:schemeClr val="tx1"/>
                </a:solidFill>
              </a:rPr>
              <a:t>certificati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validi</a:t>
            </a:r>
            <a:r>
              <a:rPr lang="en-US" sz="2000" dirty="0">
                <a:solidFill>
                  <a:schemeClr val="tx1"/>
                </a:solidFill>
              </a:rPr>
              <a:t>, è </a:t>
            </a:r>
            <a:r>
              <a:rPr lang="en-US" sz="2000" dirty="0" err="1">
                <a:solidFill>
                  <a:schemeClr val="tx1"/>
                </a:solidFill>
              </a:rPr>
              <a:t>sufficiente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impostare</a:t>
            </a:r>
            <a:r>
              <a:rPr lang="en-US" sz="2000" dirty="0">
                <a:solidFill>
                  <a:schemeClr val="tx1"/>
                </a:solidFill>
              </a:rPr>
              <a:t> OIDC_COOKIE_SECURE </a:t>
            </a:r>
            <a:r>
              <a:rPr lang="en-US" sz="2000" dirty="0" err="1">
                <a:solidFill>
                  <a:schemeClr val="tx1"/>
                </a:solidFill>
              </a:rPr>
              <a:t>su</a:t>
            </a:r>
            <a:r>
              <a:rPr lang="en-US" sz="2000" dirty="0">
                <a:solidFill>
                  <a:schemeClr val="tx1"/>
                </a:solidFill>
              </a:rPr>
              <a:t> True e </a:t>
            </a:r>
            <a:r>
              <a:rPr lang="en-US" sz="2000" dirty="0" err="1">
                <a:solidFill>
                  <a:schemeClr val="tx1"/>
                </a:solidFill>
              </a:rPr>
              <a:t>modificare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gli</a:t>
            </a:r>
            <a:r>
              <a:rPr lang="en-US" sz="2000" dirty="0">
                <a:solidFill>
                  <a:schemeClr val="tx1"/>
                </a:solidFill>
              </a:rPr>
              <a:t> URL da http a https per </a:t>
            </a:r>
            <a:r>
              <a:rPr lang="en-US" sz="2000" dirty="0" err="1">
                <a:solidFill>
                  <a:schemeClr val="tx1"/>
                </a:solidFill>
              </a:rPr>
              <a:t>abilitare</a:t>
            </a:r>
            <a:r>
              <a:rPr lang="en-US" sz="2000" dirty="0">
                <a:solidFill>
                  <a:schemeClr val="tx1"/>
                </a:solidFill>
              </a:rPr>
              <a:t> il </a:t>
            </a:r>
            <a:r>
              <a:rPr lang="en-US" sz="2000" dirty="0" err="1">
                <a:solidFill>
                  <a:schemeClr val="tx1"/>
                </a:solidFill>
              </a:rPr>
              <a:t>protocollo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sicuro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F9A4780-0594-4E75-D672-C6CE71A3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345" y="1665288"/>
            <a:ext cx="5424752" cy="29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4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11EC1A-1C65-FC01-81D2-E8211FC2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262851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/>
              <a:t>Ruoli</a:t>
            </a:r>
            <a:r>
              <a:rPr lang="en-US" sz="2400" dirty="0"/>
              <a:t> e </a:t>
            </a:r>
            <a:r>
              <a:rPr lang="en-US" sz="2400" dirty="0" err="1"/>
              <a:t>Funzionalità</a:t>
            </a:r>
            <a:r>
              <a:rPr lang="en-US" sz="2400" dirty="0"/>
              <a:t> - User</a:t>
            </a:r>
          </a:p>
        </p:txBody>
      </p:sp>
      <p:pic>
        <p:nvPicPr>
          <p:cNvPr id="5" name="Picture 4" descr="Finestre di dialogo verdi">
            <a:extLst>
              <a:ext uri="{FF2B5EF4-FFF2-40B4-BE49-F238E27FC236}">
                <a16:creationId xmlns:a16="http://schemas.microsoft.com/office/drawing/2014/main" id="{871839AC-6EF6-0C0C-2E66-D48384BE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18" r="24647" b="2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159488-FDF5-6BE4-DABE-9BEE19F65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5496" y="1750827"/>
            <a:ext cx="5925310" cy="49760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registrati</a:t>
            </a:r>
            <a:r>
              <a:rPr lang="en-US" sz="2000" dirty="0"/>
              <a:t> (User) </a:t>
            </a:r>
            <a:r>
              <a:rPr lang="en-US" sz="2000" dirty="0" err="1"/>
              <a:t>hanno</a:t>
            </a:r>
            <a:r>
              <a:rPr lang="en-US" sz="2000" dirty="0"/>
              <a:t> accesso alle </a:t>
            </a:r>
            <a:r>
              <a:rPr lang="en-US" sz="2000" dirty="0" err="1"/>
              <a:t>funzionalità</a:t>
            </a:r>
            <a:r>
              <a:rPr lang="en-US" sz="2000" dirty="0"/>
              <a:t> </a:t>
            </a:r>
            <a:r>
              <a:rPr lang="en-US" sz="2000" dirty="0" err="1"/>
              <a:t>principali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piattaforma</a:t>
            </a:r>
            <a:r>
              <a:rPr lang="en-US" sz="20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b="1" dirty="0"/>
              <a:t>Home: </a:t>
            </a:r>
            <a:r>
              <a:rPr lang="en-US" sz="2000" dirty="0"/>
              <a:t>Una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presenta</a:t>
            </a:r>
            <a:r>
              <a:rPr lang="en-US" sz="2000" dirty="0"/>
              <a:t> il trailer </a:t>
            </a:r>
            <a:r>
              <a:rPr lang="en-US" sz="2000" dirty="0" err="1"/>
              <a:t>ufficiale</a:t>
            </a:r>
            <a:r>
              <a:rPr lang="en-US" sz="2000" dirty="0"/>
              <a:t> del </a:t>
            </a:r>
            <a:r>
              <a:rPr lang="en-US" sz="2000" dirty="0" err="1"/>
              <a:t>gioco</a:t>
            </a:r>
            <a:r>
              <a:rPr lang="en-US" sz="2000" dirty="0"/>
              <a:t> 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descrizione</a:t>
            </a:r>
            <a:r>
              <a:rPr lang="en-US" sz="2000" dirty="0"/>
              <a:t> </a:t>
            </a:r>
            <a:r>
              <a:rPr lang="en-US" sz="2000" dirty="0" err="1"/>
              <a:t>dettagliata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b="1" dirty="0"/>
              <a:t>Note: </a:t>
            </a:r>
            <a:r>
              <a:rPr lang="en-US" sz="2000" dirty="0"/>
              <a:t>Una </a:t>
            </a:r>
            <a:r>
              <a:rPr lang="en-US" sz="2000" dirty="0" err="1"/>
              <a:t>sezione</a:t>
            </a:r>
            <a:r>
              <a:rPr lang="en-US" sz="2000" dirty="0"/>
              <a:t> </a:t>
            </a:r>
            <a:r>
              <a:rPr lang="en-US" sz="2000" dirty="0" err="1"/>
              <a:t>interattiva</a:t>
            </a:r>
            <a:r>
              <a:rPr lang="en-US" sz="2000" dirty="0"/>
              <a:t> dove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lasciare</a:t>
            </a:r>
            <a:r>
              <a:rPr lang="en-US" sz="2000" dirty="0"/>
              <a:t> </a:t>
            </a:r>
            <a:r>
              <a:rPr lang="en-US" sz="2000" dirty="0" err="1"/>
              <a:t>commenti</a:t>
            </a:r>
            <a:r>
              <a:rPr lang="en-US" sz="2000" dirty="0"/>
              <a:t>, </a:t>
            </a:r>
            <a:r>
              <a:rPr lang="en-US" sz="2000" dirty="0" err="1"/>
              <a:t>suggerimenti</a:t>
            </a:r>
            <a:r>
              <a:rPr lang="en-US" sz="2000" dirty="0"/>
              <a:t> e </a:t>
            </a:r>
            <a:r>
              <a:rPr lang="en-US" sz="2000" dirty="0" err="1"/>
              <a:t>opinioni</a:t>
            </a:r>
            <a:r>
              <a:rPr lang="en-US" sz="2000" dirty="0"/>
              <a:t> </a:t>
            </a:r>
            <a:r>
              <a:rPr lang="en-US" sz="2000" dirty="0" err="1"/>
              <a:t>personali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b="1" dirty="0"/>
              <a:t>Download: </a:t>
            </a:r>
            <a:r>
              <a:rPr lang="en-US" sz="2000" dirty="0" err="1"/>
              <a:t>Un'area</a:t>
            </a:r>
            <a:r>
              <a:rPr lang="en-US" sz="2000" dirty="0"/>
              <a:t> </a:t>
            </a:r>
            <a:r>
              <a:rPr lang="en-US" sz="2000" dirty="0" err="1"/>
              <a:t>dedicata</a:t>
            </a:r>
            <a:r>
              <a:rPr lang="en-US" sz="2000" dirty="0"/>
              <a:t> per </a:t>
            </a:r>
            <a:r>
              <a:rPr lang="en-US" sz="2000" dirty="0" err="1"/>
              <a:t>scaricare</a:t>
            </a:r>
            <a:r>
              <a:rPr lang="en-US" sz="2000" dirty="0"/>
              <a:t> </a:t>
            </a:r>
            <a:r>
              <a:rPr lang="en-US" sz="2000" dirty="0" err="1"/>
              <a:t>l'ultima</a:t>
            </a:r>
            <a:r>
              <a:rPr lang="en-US" sz="2000" dirty="0"/>
              <a:t> </a:t>
            </a:r>
            <a:r>
              <a:rPr lang="en-US" sz="2000" dirty="0" err="1"/>
              <a:t>versione</a:t>
            </a:r>
            <a:r>
              <a:rPr lang="en-US" sz="2000" dirty="0"/>
              <a:t> </a:t>
            </a:r>
            <a:r>
              <a:rPr lang="en-US" sz="2000" dirty="0" err="1"/>
              <a:t>dell'APK</a:t>
            </a:r>
            <a:r>
              <a:rPr lang="en-US" sz="2000" dirty="0"/>
              <a:t> del </a:t>
            </a:r>
            <a:r>
              <a:rPr lang="en-US" sz="2000" dirty="0" err="1"/>
              <a:t>gioco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tuttavia</a:t>
            </a:r>
            <a:r>
              <a:rPr lang="en-US" sz="2000" dirty="0"/>
              <a:t> non </a:t>
            </a:r>
            <a:r>
              <a:rPr lang="en-US" sz="2000" dirty="0" err="1"/>
              <a:t>hanno</a:t>
            </a:r>
            <a:r>
              <a:rPr lang="en-US" sz="2000" dirty="0"/>
              <a:t> </a:t>
            </a:r>
            <a:r>
              <a:rPr lang="en-US" sz="2000" dirty="0" err="1"/>
              <a:t>totale</a:t>
            </a:r>
            <a:r>
              <a:rPr lang="en-US" sz="2000" dirty="0"/>
              <a:t> </a:t>
            </a:r>
            <a:r>
              <a:rPr lang="en-US" sz="2000" dirty="0" err="1"/>
              <a:t>libertà</a:t>
            </a:r>
            <a:r>
              <a:rPr lang="en-US" sz="2000" dirty="0"/>
              <a:t>: non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accedere</a:t>
            </a:r>
            <a:r>
              <a:rPr lang="en-US" sz="2000" dirty="0"/>
              <a:t> a </a:t>
            </a:r>
            <a:r>
              <a:rPr lang="en-US" sz="2000" dirty="0" err="1"/>
              <a:t>funzionalità</a:t>
            </a:r>
            <a:r>
              <a:rPr lang="en-US" sz="2000" dirty="0"/>
              <a:t> </a:t>
            </a:r>
            <a:r>
              <a:rPr lang="en-US" sz="2000" dirty="0" err="1"/>
              <a:t>riservate</a:t>
            </a:r>
            <a:r>
              <a:rPr lang="en-US" sz="2000" dirty="0"/>
              <a:t> </a:t>
            </a:r>
            <a:r>
              <a:rPr lang="en-US" sz="2000" dirty="0" err="1"/>
              <a:t>agli</a:t>
            </a:r>
            <a:r>
              <a:rPr lang="en-US" sz="2000" dirty="0"/>
              <a:t> </a:t>
            </a:r>
            <a:r>
              <a:rPr lang="en-US" sz="2000" dirty="0" err="1"/>
              <a:t>amministratori</a:t>
            </a:r>
            <a:r>
              <a:rPr lang="en-US" sz="2000" dirty="0"/>
              <a:t>, come la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file di </a:t>
            </a:r>
            <a:r>
              <a:rPr lang="en-US" sz="2000" dirty="0" err="1"/>
              <a:t>gioco</a:t>
            </a:r>
            <a:r>
              <a:rPr lang="en-US" sz="2000" dirty="0"/>
              <a:t> o la </a:t>
            </a:r>
            <a:r>
              <a:rPr lang="en-US" sz="2000" dirty="0" err="1"/>
              <a:t>visualizzazione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note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altri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ECAFA4-0584-BC90-9B89-964E0833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242" y="275560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1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547F0-D48E-4D5D-CB1B-CA6CFA17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56" y="128303"/>
            <a:ext cx="10465714" cy="845304"/>
          </a:xfrm>
        </p:spPr>
        <p:txBody>
          <a:bodyPr/>
          <a:lstStyle/>
          <a:p>
            <a:r>
              <a:rPr lang="it-IT"/>
              <a:t>Gestione dei Ruoli in Keycloak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8CCD6B-A8C1-8C28-49CD-78669B43D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66" y="1052547"/>
            <a:ext cx="4250423" cy="5398040"/>
          </a:xfrm>
        </p:spPr>
        <p:txBody>
          <a:bodyPr>
            <a:normAutofit/>
          </a:bodyPr>
          <a:lstStyle/>
          <a:p>
            <a:r>
              <a:rPr lang="it-IT" dirty="0"/>
              <a:t>All'interno di </a:t>
            </a:r>
            <a:r>
              <a:rPr lang="it-IT" dirty="0" err="1"/>
              <a:t>Keycloak</a:t>
            </a:r>
            <a:r>
              <a:rPr lang="it-IT" dirty="0"/>
              <a:t> sono definiti due ruoli principali per gli utenti: 'Admin' e 'User'. </a:t>
            </a:r>
          </a:p>
          <a:p>
            <a:r>
              <a:rPr lang="it-IT" dirty="0"/>
              <a:t>Ogni utente che si registra riceve automaticamente il ruolo di 'User', ma questo ruolo può essere modificato manualmente nella sezione '</a:t>
            </a:r>
            <a:r>
              <a:rPr lang="it-IT" dirty="0" err="1"/>
              <a:t>Roles</a:t>
            </a:r>
            <a:r>
              <a:rPr lang="it-IT" dirty="0"/>
              <a:t>’. </a:t>
            </a:r>
          </a:p>
          <a:p>
            <a:r>
              <a:rPr lang="it-IT" dirty="0"/>
              <a:t>L'assegnazione del ruolo avviene tramite la configurazione dei 'Mappers', un parametro che permette di ricavare il ruolo direttamente dalle informazioni dell'utente.</a:t>
            </a:r>
          </a:p>
          <a:p>
            <a:r>
              <a:rPr lang="it-IT" dirty="0"/>
              <a:t>Questa gestione dei ruoli consente di implementare politiche di accesso differenziate per le varie funzionalità dell'applicazione.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05A956-6779-F285-6E24-18384E12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76" y="1052547"/>
            <a:ext cx="6101701" cy="1139288"/>
          </a:xfrm>
          <a:prstGeom prst="rect">
            <a:avLst/>
          </a:prstGeom>
        </p:spPr>
      </p:pic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76DAFD9-1F64-68EA-1678-6DF5D425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47" y="2270775"/>
            <a:ext cx="6120130" cy="2045334"/>
          </a:xfrm>
          <a:prstGeom prst="rect">
            <a:avLst/>
          </a:prstGeom>
        </p:spPr>
      </p:pic>
      <p:pic>
        <p:nvPicPr>
          <p:cNvPr id="6" name="Immagine 5" descr="Immagine che contiene testo, linea, Carattere, numero&#10;&#10;Descrizione generata automaticamente">
            <a:extLst>
              <a:ext uri="{FF2B5EF4-FFF2-40B4-BE49-F238E27FC236}">
                <a16:creationId xmlns:a16="http://schemas.microsoft.com/office/drawing/2014/main" id="{4486563E-4981-E32A-81CF-6D2114E6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48" y="4405252"/>
            <a:ext cx="6120130" cy="21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C49C-DB7E-C7F5-A1E6-195F0EC5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D7A67-C261-1234-14B8-0E66F241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56" y="128303"/>
            <a:ext cx="10465714" cy="845304"/>
          </a:xfrm>
        </p:spPr>
        <p:txBody>
          <a:bodyPr/>
          <a:lstStyle/>
          <a:p>
            <a:r>
              <a:rPr lang="it-IT" dirty="0"/>
              <a:t>Configurazione sessioni, login MULTIPLI e audit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062554-5943-35FF-7404-3752A4CA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656" y="1052547"/>
            <a:ext cx="4124107" cy="5677150"/>
          </a:xfrm>
        </p:spPr>
        <p:txBody>
          <a:bodyPr>
            <a:normAutofit/>
          </a:bodyPr>
          <a:lstStyle/>
          <a:p>
            <a:r>
              <a:rPr lang="it-IT" dirty="0"/>
              <a:t>Di fianco sono riportate le configurazioni per quanto riguarda durata sessioni, login consecutivi e Auditing</a:t>
            </a:r>
          </a:p>
          <a:p>
            <a:r>
              <a:rPr lang="it-IT" dirty="0"/>
              <a:t>Token sessione:  Impostata una durata in </a:t>
            </a:r>
            <a:r>
              <a:rPr lang="it-IT" dirty="0" err="1"/>
              <a:t>idle</a:t>
            </a:r>
            <a:r>
              <a:rPr lang="it-IT" dirty="0"/>
              <a:t> di 30 minuti, con un limite massimo di 8 ore. </a:t>
            </a:r>
          </a:p>
          <a:p>
            <a:r>
              <a:rPr lang="it-IT" dirty="0"/>
              <a:t>Login multipli: Abilitato il brute force </a:t>
            </a:r>
            <a:r>
              <a:rPr lang="it-IT" dirty="0" err="1"/>
              <a:t>detection</a:t>
            </a:r>
            <a:r>
              <a:rPr lang="it-IT" dirty="0"/>
              <a:t> per evitare tentativi di brute forcing sul login. Limite di 10 login consecutivi falliti con un </a:t>
            </a:r>
            <a:r>
              <a:rPr lang="it-IT" dirty="0" err="1"/>
              <a:t>wait</a:t>
            </a:r>
            <a:r>
              <a:rPr lang="it-IT" dirty="0"/>
              <a:t> time di 5 minuti incrementale.</a:t>
            </a:r>
          </a:p>
          <a:p>
            <a:r>
              <a:rPr lang="it-IT" dirty="0"/>
              <a:t>Auditing: Tutti gli eventi sono salvati nei log e visualizzabili nella sezione Admin Events. Hanno una durata di 15 giorni.</a:t>
            </a:r>
          </a:p>
        </p:txBody>
      </p:sp>
      <p:pic>
        <p:nvPicPr>
          <p:cNvPr id="8" name="Immagine 7" descr="Immagine che contiene testo, numero, Carattere, software&#10;&#10;Descrizione generata automaticamente">
            <a:extLst>
              <a:ext uri="{FF2B5EF4-FFF2-40B4-BE49-F238E27FC236}">
                <a16:creationId xmlns:a16="http://schemas.microsoft.com/office/drawing/2014/main" id="{4C2A095F-A648-9D08-40A8-0DD4145D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64" y="1241494"/>
            <a:ext cx="4825262" cy="1808167"/>
          </a:xfrm>
          <a:prstGeom prst="rect">
            <a:avLst/>
          </a:prstGeom>
        </p:spPr>
      </p:pic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B40EB2D4-0C95-DFA6-58D4-83A9000C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87" y="1241494"/>
            <a:ext cx="4581822" cy="1808167"/>
          </a:xfrm>
          <a:prstGeom prst="rect">
            <a:avLst/>
          </a:prstGeom>
        </p:spPr>
      </p:pic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F1A81DA-F4E9-4426-9ABA-F4331ABFC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97" y="3049661"/>
            <a:ext cx="6284428" cy="38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618E8D-C8C0-C256-542B-EA5F8824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/>
              <a:t>autenticazione a due fattori su Keycloak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1E6810-EB55-CBCB-7665-FBB0C805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È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aggiunta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la 2FA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required il </a:t>
            </a:r>
            <a:r>
              <a:rPr lang="en-US" dirty="0" err="1"/>
              <a:t>flusso</a:t>
            </a:r>
            <a:r>
              <a:rPr lang="en-US" dirty="0"/>
              <a:t> OTP.</a:t>
            </a:r>
          </a:p>
          <a:p>
            <a:r>
              <a:rPr lang="en-US" dirty="0"/>
              <a:t>In </a:t>
            </a:r>
            <a:r>
              <a:rPr lang="en-US" dirty="0" err="1"/>
              <a:t>questo</a:t>
            </a:r>
            <a:r>
              <a:rPr lang="en-US" dirty="0"/>
              <a:t> modo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ottiene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maggiore</a:t>
            </a:r>
            <a:r>
              <a:rPr lang="en-US" dirty="0"/>
              <a:t> </a:t>
            </a:r>
            <a:r>
              <a:rPr lang="en-US" dirty="0" err="1"/>
              <a:t>sicurezza</a:t>
            </a:r>
            <a:r>
              <a:rPr lang="en-US" dirty="0"/>
              <a:t> ed un </a:t>
            </a:r>
            <a:r>
              <a:rPr lang="en-US" dirty="0" err="1"/>
              <a:t>ulteriore</a:t>
            </a:r>
            <a:r>
              <a:rPr lang="en-US" dirty="0"/>
              <a:t>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soddisfatto</a:t>
            </a:r>
            <a:r>
              <a:rPr lang="en-US" dirty="0"/>
              <a:t> per il NIST.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EFEE750D-6FE4-4E02-0179-442D5D2C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471446"/>
            <a:ext cx="6227064" cy="39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88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DA0FE-A741-A99D-A1B6-A9FF89EF94A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03243" y="262943"/>
            <a:ext cx="4915644" cy="970434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Login - </a:t>
            </a:r>
            <a:r>
              <a:rPr lang="en-US" dirty="0" err="1"/>
              <a:t>Flusso</a:t>
            </a:r>
            <a:r>
              <a:rPr lang="en-US" dirty="0"/>
              <a:t> di </a:t>
            </a:r>
            <a:r>
              <a:rPr lang="en-US" dirty="0" err="1"/>
              <a:t>Autenticazione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92BFB1-6ADF-4107-F8A4-E52C6EF6359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47330" y="1332614"/>
            <a:ext cx="6419231" cy="533045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dirty="0">
                <a:solidFill>
                  <a:srgbClr val="404040"/>
                </a:solidFill>
              </a:rPr>
              <a:t>La web app </a:t>
            </a:r>
            <a:r>
              <a:rPr lang="en-US" sz="1600" dirty="0" err="1">
                <a:solidFill>
                  <a:srgbClr val="404040"/>
                </a:solidFill>
              </a:rPr>
              <a:t>sfrutta</a:t>
            </a:r>
            <a:r>
              <a:rPr lang="en-US" sz="1600" dirty="0">
                <a:solidFill>
                  <a:srgbClr val="404040"/>
                </a:solidFill>
              </a:rPr>
              <a:t> il </a:t>
            </a:r>
            <a:r>
              <a:rPr lang="en-US" sz="1600" dirty="0" err="1">
                <a:solidFill>
                  <a:srgbClr val="404040"/>
                </a:solidFill>
              </a:rPr>
              <a:t>sistema</a:t>
            </a:r>
            <a:r>
              <a:rPr lang="en-US" sz="1600" dirty="0">
                <a:solidFill>
                  <a:srgbClr val="404040"/>
                </a:solidFill>
              </a:rPr>
              <a:t> di </a:t>
            </a:r>
            <a:r>
              <a:rPr lang="en-US" sz="1600" dirty="0" err="1">
                <a:solidFill>
                  <a:srgbClr val="404040"/>
                </a:solidFill>
              </a:rPr>
              <a:t>autenticazione</a:t>
            </a:r>
            <a:r>
              <a:rPr lang="en-US" sz="1600" dirty="0">
                <a:solidFill>
                  <a:srgbClr val="404040"/>
                </a:solidFill>
              </a:rPr>
              <a:t> di </a:t>
            </a:r>
            <a:r>
              <a:rPr lang="en-US" sz="1600" dirty="0" err="1">
                <a:solidFill>
                  <a:srgbClr val="404040"/>
                </a:solidFill>
              </a:rPr>
              <a:t>Keycloak</a:t>
            </a:r>
            <a:r>
              <a:rPr lang="en-US" sz="1600" dirty="0">
                <a:solidFill>
                  <a:srgbClr val="404040"/>
                </a:solidFill>
              </a:rPr>
              <a:t>, </a:t>
            </a:r>
            <a:r>
              <a:rPr lang="en-US" sz="1600" dirty="0" err="1">
                <a:solidFill>
                  <a:srgbClr val="404040"/>
                </a:solidFill>
              </a:rPr>
              <a:t>utilizzando</a:t>
            </a:r>
            <a:r>
              <a:rPr lang="en-US" sz="1600" dirty="0">
                <a:solidFill>
                  <a:srgbClr val="404040"/>
                </a:solidFill>
              </a:rPr>
              <a:t> il </a:t>
            </a:r>
            <a:r>
              <a:rPr lang="en-US" sz="1600" dirty="0" err="1">
                <a:solidFill>
                  <a:srgbClr val="404040"/>
                </a:solidFill>
              </a:rPr>
              <a:t>protocollo</a:t>
            </a:r>
            <a:r>
              <a:rPr lang="en-US" sz="1600" dirty="0">
                <a:solidFill>
                  <a:srgbClr val="404040"/>
                </a:solidFill>
              </a:rPr>
              <a:t> OpenID Connect (OIDC) con </a:t>
            </a:r>
            <a:r>
              <a:rPr lang="en-US" sz="1600" dirty="0" err="1">
                <a:solidFill>
                  <a:srgbClr val="404040"/>
                </a:solidFill>
              </a:rPr>
              <a:t>i</a:t>
            </a:r>
            <a:r>
              <a:rPr lang="en-US" sz="1600" dirty="0">
                <a:solidFill>
                  <a:srgbClr val="404040"/>
                </a:solidFill>
              </a:rPr>
              <a:t> Metodi </a:t>
            </a:r>
            <a:r>
              <a:rPr lang="en-US" sz="1600" dirty="0" err="1">
                <a:solidFill>
                  <a:srgbClr val="404040"/>
                </a:solidFill>
              </a:rPr>
              <a:t>forniti</a:t>
            </a:r>
            <a:r>
              <a:rPr lang="en-US" sz="1600" dirty="0">
                <a:solidFill>
                  <a:srgbClr val="404040"/>
                </a:solidFill>
              </a:rPr>
              <a:t> da </a:t>
            </a:r>
            <a:r>
              <a:rPr lang="en-US" sz="1600" dirty="0" err="1">
                <a:solidFill>
                  <a:srgbClr val="404040"/>
                </a:solidFill>
              </a:rPr>
              <a:t>flask_oidc</a:t>
            </a:r>
            <a:r>
              <a:rPr lang="en-US" sz="1600" dirty="0">
                <a:solidFill>
                  <a:srgbClr val="404040"/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Il </a:t>
            </a:r>
            <a:r>
              <a:rPr lang="en-US" sz="1600" dirty="0" err="1"/>
              <a:t>flusso</a:t>
            </a:r>
            <a:r>
              <a:rPr lang="en-US" sz="1600" dirty="0"/>
              <a:t> di </a:t>
            </a:r>
            <a:r>
              <a:rPr lang="en-US" sz="1600" dirty="0" err="1"/>
              <a:t>autenticazione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compone</a:t>
            </a:r>
            <a:r>
              <a:rPr lang="en-US" sz="1600" dirty="0"/>
              <a:t> di 8 </a:t>
            </a:r>
            <a:r>
              <a:rPr lang="en-US" sz="1600" dirty="0" err="1"/>
              <a:t>fasi</a:t>
            </a:r>
            <a:r>
              <a:rPr lang="en-US" sz="1600" dirty="0"/>
              <a:t> </a:t>
            </a:r>
            <a:r>
              <a:rPr lang="en-US" sz="1600" dirty="0" err="1"/>
              <a:t>principali</a:t>
            </a:r>
            <a:r>
              <a:rPr lang="en-US" sz="16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1. </a:t>
            </a:r>
            <a:r>
              <a:rPr lang="en-US" sz="1600" b="1" dirty="0" err="1"/>
              <a:t>Richiesta</a:t>
            </a:r>
            <a:r>
              <a:rPr lang="en-US" sz="1600" b="1" dirty="0"/>
              <a:t> di login: </a:t>
            </a:r>
            <a:r>
              <a:rPr lang="en-US" sz="1600" dirty="0" err="1"/>
              <a:t>L'utente</a:t>
            </a:r>
            <a:r>
              <a:rPr lang="en-US" sz="1600" dirty="0"/>
              <a:t> </a:t>
            </a:r>
            <a:r>
              <a:rPr lang="en-US" sz="1600" dirty="0" err="1"/>
              <a:t>invia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richiesta</a:t>
            </a:r>
            <a:r>
              <a:rPr lang="en-US" sz="1600" dirty="0"/>
              <a:t> di login </a:t>
            </a:r>
            <a:r>
              <a:rPr lang="en-US" sz="1600" dirty="0" err="1"/>
              <a:t>alla</a:t>
            </a:r>
            <a:r>
              <a:rPr lang="en-US" sz="1600" dirty="0"/>
              <a:t> web app.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2. </a:t>
            </a:r>
            <a:r>
              <a:rPr lang="en-US" sz="1600" b="1" dirty="0" err="1"/>
              <a:t>Richiesta</a:t>
            </a:r>
            <a:r>
              <a:rPr lang="en-US" sz="1600" b="1" dirty="0"/>
              <a:t> di </a:t>
            </a:r>
            <a:r>
              <a:rPr lang="en-US" sz="1600" b="1" dirty="0" err="1"/>
              <a:t>autorizzazione</a:t>
            </a:r>
            <a:r>
              <a:rPr lang="en-US" sz="1600" b="1" dirty="0"/>
              <a:t>: </a:t>
            </a:r>
            <a:r>
              <a:rPr lang="en-US" sz="1600" dirty="0"/>
              <a:t>La web app </a:t>
            </a:r>
            <a:r>
              <a:rPr lang="en-US" sz="1600" dirty="0" err="1"/>
              <a:t>redirige</a:t>
            </a:r>
            <a:r>
              <a:rPr lang="en-US" sz="1600" dirty="0"/>
              <a:t> </a:t>
            </a:r>
            <a:r>
              <a:rPr lang="en-US" sz="1600" dirty="0" err="1"/>
              <a:t>l'utente</a:t>
            </a:r>
            <a:r>
              <a:rPr lang="en-US" sz="1600" dirty="0"/>
              <a:t> </a:t>
            </a:r>
            <a:r>
              <a:rPr lang="en-US" sz="1600" dirty="0" err="1"/>
              <a:t>all'endpoint</a:t>
            </a:r>
            <a:r>
              <a:rPr lang="en-US" sz="1600" dirty="0"/>
              <a:t> di </a:t>
            </a:r>
            <a:r>
              <a:rPr lang="en-US" sz="1600" dirty="0" err="1"/>
              <a:t>autorizzazione</a:t>
            </a:r>
            <a:r>
              <a:rPr lang="en-US" sz="1600" dirty="0"/>
              <a:t> di </a:t>
            </a:r>
            <a:r>
              <a:rPr lang="en-US" sz="1600" dirty="0" err="1"/>
              <a:t>Keycloak</a:t>
            </a:r>
            <a:r>
              <a:rPr lang="en-US" sz="1600" dirty="0"/>
              <a:t> (/auth).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3. </a:t>
            </a:r>
            <a:r>
              <a:rPr lang="en-US" sz="1600" b="1" dirty="0" err="1"/>
              <a:t>Codice</a:t>
            </a:r>
            <a:r>
              <a:rPr lang="en-US" sz="1600" b="1" dirty="0"/>
              <a:t> di </a:t>
            </a:r>
            <a:r>
              <a:rPr lang="en-US" sz="1600" b="1" dirty="0" err="1"/>
              <a:t>autorizzazione</a:t>
            </a:r>
            <a:r>
              <a:rPr lang="en-US" sz="1600" b="1" dirty="0"/>
              <a:t>: </a:t>
            </a:r>
            <a:r>
              <a:rPr lang="en-US" sz="1600" dirty="0" err="1"/>
              <a:t>Keycloak</a:t>
            </a:r>
            <a:r>
              <a:rPr lang="en-US" sz="1600" dirty="0"/>
              <a:t> </a:t>
            </a:r>
            <a:r>
              <a:rPr lang="en-US" sz="1600" dirty="0" err="1"/>
              <a:t>restituisce</a:t>
            </a:r>
            <a:r>
              <a:rPr lang="en-US" sz="1600" dirty="0"/>
              <a:t> un </a:t>
            </a:r>
            <a:r>
              <a:rPr lang="en-US" sz="1600" dirty="0" err="1"/>
              <a:t>codice</a:t>
            </a:r>
            <a:r>
              <a:rPr lang="en-US" sz="1600" dirty="0"/>
              <a:t> di </a:t>
            </a:r>
            <a:r>
              <a:rPr lang="en-US" sz="1600" dirty="0" err="1"/>
              <a:t>autorizzazione</a:t>
            </a:r>
            <a:r>
              <a:rPr lang="en-US" sz="1600" dirty="0"/>
              <a:t> </a:t>
            </a:r>
            <a:r>
              <a:rPr lang="en-US" sz="1600" dirty="0" err="1"/>
              <a:t>temporaneo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4. </a:t>
            </a:r>
            <a:r>
              <a:rPr lang="en-US" sz="1600" b="1" dirty="0" err="1"/>
              <a:t>Richiesta</a:t>
            </a:r>
            <a:r>
              <a:rPr lang="en-US" sz="1600" b="1" dirty="0"/>
              <a:t> di token: </a:t>
            </a:r>
            <a:r>
              <a:rPr lang="en-US" sz="1600" dirty="0"/>
              <a:t>La web app </a:t>
            </a:r>
            <a:r>
              <a:rPr lang="en-US" sz="1600" dirty="0" err="1"/>
              <a:t>richiede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token di </a:t>
            </a:r>
            <a:r>
              <a:rPr lang="en-US" sz="1600" dirty="0" err="1"/>
              <a:t>autenticazione</a:t>
            </a:r>
            <a:r>
              <a:rPr lang="en-US" sz="1600" dirty="0"/>
              <a:t> </a:t>
            </a:r>
            <a:r>
              <a:rPr lang="en-US" sz="1600" dirty="0" err="1"/>
              <a:t>all'endpoint</a:t>
            </a:r>
            <a:r>
              <a:rPr lang="en-US" sz="1600" dirty="0"/>
              <a:t> /token di </a:t>
            </a:r>
            <a:r>
              <a:rPr lang="en-US" sz="1600" dirty="0" err="1"/>
              <a:t>Keycloak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5. </a:t>
            </a:r>
            <a:r>
              <a:rPr lang="en-US" sz="1600" b="1" dirty="0" err="1"/>
              <a:t>Rilascio</a:t>
            </a:r>
            <a:r>
              <a:rPr lang="en-US" sz="1600" b="1" dirty="0"/>
              <a:t> </a:t>
            </a:r>
            <a:r>
              <a:rPr lang="en-US" sz="1600" b="1" dirty="0" err="1"/>
              <a:t>dei</a:t>
            </a:r>
            <a:r>
              <a:rPr lang="en-US" sz="1600" b="1" dirty="0"/>
              <a:t> token: </a:t>
            </a:r>
            <a:r>
              <a:rPr lang="en-US" sz="1600" dirty="0" err="1"/>
              <a:t>Keycloak</a:t>
            </a:r>
            <a:r>
              <a:rPr lang="en-US" sz="1600" dirty="0"/>
              <a:t> </a:t>
            </a:r>
            <a:r>
              <a:rPr lang="en-US" sz="1600" dirty="0" err="1"/>
              <a:t>risponde</a:t>
            </a:r>
            <a:r>
              <a:rPr lang="en-US" sz="1600" dirty="0"/>
              <a:t> con </a:t>
            </a:r>
            <a:r>
              <a:rPr lang="en-US" sz="1600" dirty="0" err="1"/>
              <a:t>i</a:t>
            </a:r>
            <a:r>
              <a:rPr lang="en-US" sz="1600" dirty="0"/>
              <a:t> token (Access token, ID token, Refresh token).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6. </a:t>
            </a:r>
            <a:r>
              <a:rPr lang="en-US" sz="1600" b="1" dirty="0" err="1"/>
              <a:t>Richiesta</a:t>
            </a:r>
            <a:r>
              <a:rPr lang="en-US" sz="1600" b="1" dirty="0"/>
              <a:t> </a:t>
            </a:r>
            <a:r>
              <a:rPr lang="en-US" sz="1600" b="1" dirty="0" err="1"/>
              <a:t>informazioni</a:t>
            </a:r>
            <a:r>
              <a:rPr lang="en-US" sz="1600" b="1" dirty="0"/>
              <a:t> </a:t>
            </a:r>
            <a:r>
              <a:rPr lang="en-US" sz="1600" b="1" dirty="0" err="1"/>
              <a:t>utente</a:t>
            </a:r>
            <a:r>
              <a:rPr lang="en-US" sz="1600" b="1" dirty="0"/>
              <a:t>: </a:t>
            </a:r>
            <a:r>
              <a:rPr lang="en-US" sz="1600" dirty="0"/>
              <a:t>La web app </a:t>
            </a:r>
            <a:r>
              <a:rPr lang="en-US" sz="1600" dirty="0" err="1"/>
              <a:t>utilizza</a:t>
            </a:r>
            <a:r>
              <a:rPr lang="en-US" sz="1600" dirty="0"/>
              <a:t> </a:t>
            </a:r>
            <a:r>
              <a:rPr lang="en-US" sz="1600" dirty="0" err="1"/>
              <a:t>l'access</a:t>
            </a:r>
            <a:r>
              <a:rPr lang="en-US" sz="1600" dirty="0"/>
              <a:t> token per </a:t>
            </a:r>
            <a:r>
              <a:rPr lang="en-US" sz="1600" dirty="0" err="1"/>
              <a:t>ottenere</a:t>
            </a:r>
            <a:r>
              <a:rPr lang="en-US" sz="1600" dirty="0"/>
              <a:t> le </a:t>
            </a:r>
            <a:r>
              <a:rPr lang="en-US" sz="1600" dirty="0" err="1"/>
              <a:t>informazioni</a:t>
            </a:r>
            <a:r>
              <a:rPr lang="en-US" sz="1600" dirty="0"/>
              <a:t> </a:t>
            </a:r>
            <a:r>
              <a:rPr lang="en-US" sz="1600" dirty="0" err="1"/>
              <a:t>utente</a:t>
            </a:r>
            <a:r>
              <a:rPr lang="en-US" sz="16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7. </a:t>
            </a:r>
            <a:r>
              <a:rPr lang="en-US" sz="1600" b="1" dirty="0" err="1"/>
              <a:t>Risposta</a:t>
            </a:r>
            <a:r>
              <a:rPr lang="en-US" sz="1600" b="1" dirty="0"/>
              <a:t> con </a:t>
            </a:r>
            <a:r>
              <a:rPr lang="en-US" sz="1600" b="1" dirty="0" err="1"/>
              <a:t>dettagli</a:t>
            </a:r>
            <a:r>
              <a:rPr lang="en-US" sz="1600" b="1" dirty="0"/>
              <a:t> </a:t>
            </a:r>
            <a:r>
              <a:rPr lang="en-US" sz="1600" b="1" dirty="0" err="1"/>
              <a:t>utente</a:t>
            </a:r>
            <a:r>
              <a:rPr lang="en-US" sz="1600" b="1" dirty="0"/>
              <a:t>: </a:t>
            </a:r>
            <a:r>
              <a:rPr lang="en-US" sz="1600" dirty="0" err="1"/>
              <a:t>Keycloak</a:t>
            </a:r>
            <a:r>
              <a:rPr lang="en-US" sz="1600" dirty="0"/>
              <a:t> </a:t>
            </a:r>
            <a:r>
              <a:rPr lang="en-US" sz="1600" dirty="0" err="1"/>
              <a:t>restituisce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dettagli</a:t>
            </a:r>
            <a:r>
              <a:rPr lang="en-US" sz="1600" dirty="0"/>
              <a:t> </a:t>
            </a:r>
            <a:r>
              <a:rPr lang="en-US" sz="1600" dirty="0" err="1"/>
              <a:t>utente</a:t>
            </a:r>
            <a:r>
              <a:rPr lang="en-US" sz="1600" dirty="0"/>
              <a:t> (</a:t>
            </a:r>
            <a:r>
              <a:rPr lang="en-US" sz="1600" dirty="0" err="1"/>
              <a:t>nome</a:t>
            </a:r>
            <a:r>
              <a:rPr lang="en-US" sz="1600" dirty="0"/>
              <a:t>, email, </a:t>
            </a:r>
            <a:r>
              <a:rPr lang="en-US" sz="1600" dirty="0" err="1"/>
              <a:t>ecc</a:t>
            </a:r>
            <a:r>
              <a:rPr lang="en-US" sz="1600" dirty="0"/>
              <a:t>.).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8. Accesso </a:t>
            </a:r>
            <a:r>
              <a:rPr lang="en-US" sz="1600" b="1" dirty="0" err="1"/>
              <a:t>completato</a:t>
            </a:r>
            <a:r>
              <a:rPr lang="en-US" sz="1600" b="1" dirty="0"/>
              <a:t>: </a:t>
            </a:r>
            <a:r>
              <a:rPr lang="en-US" sz="1600" dirty="0"/>
              <a:t>La web app </a:t>
            </a:r>
            <a:r>
              <a:rPr lang="en-US" sz="1600" dirty="0" err="1"/>
              <a:t>restituisce</a:t>
            </a:r>
            <a:r>
              <a:rPr lang="en-US" sz="1600" dirty="0"/>
              <a:t> la homepage o la </a:t>
            </a:r>
            <a:r>
              <a:rPr lang="en-US" sz="1600" dirty="0" err="1"/>
              <a:t>pagina</a:t>
            </a:r>
            <a:r>
              <a:rPr lang="en-US" sz="1600" dirty="0"/>
              <a:t> </a:t>
            </a:r>
            <a:r>
              <a:rPr lang="en-US" sz="1600" dirty="0" err="1"/>
              <a:t>specifica</a:t>
            </a:r>
            <a:r>
              <a:rPr lang="en-US" sz="1600" dirty="0"/>
              <a:t> </a:t>
            </a:r>
            <a:r>
              <a:rPr lang="en-US" sz="1600" dirty="0" err="1"/>
              <a:t>all'utente</a:t>
            </a:r>
            <a:r>
              <a:rPr lang="en-US" sz="1600" dirty="0"/>
              <a:t> </a:t>
            </a:r>
            <a:r>
              <a:rPr lang="en-US" sz="1600" dirty="0" err="1"/>
              <a:t>autenticato</a:t>
            </a:r>
            <a:r>
              <a:rPr lang="en-US" sz="1600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C94CFF-0809-8E70-118F-DAA996A2F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233377"/>
            <a:ext cx="3328416" cy="43355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284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291846-DF34-8416-0E1E-09F04486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Logout - Flusso di Logout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0D4B8C-B755-4C63-EC35-712DF1506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883" y="1920949"/>
            <a:ext cx="9129823" cy="34874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</a:rPr>
              <a:t>Il </a:t>
            </a:r>
            <a:r>
              <a:rPr lang="en-US" sz="2200" dirty="0" err="1">
                <a:solidFill>
                  <a:srgbClr val="404040"/>
                </a:solidFill>
              </a:rPr>
              <a:t>flusso</a:t>
            </a:r>
            <a:r>
              <a:rPr lang="en-US" sz="2200" dirty="0">
                <a:solidFill>
                  <a:srgbClr val="404040"/>
                </a:solidFill>
              </a:rPr>
              <a:t> di logout è </a:t>
            </a:r>
            <a:r>
              <a:rPr lang="en-US" sz="2200" dirty="0" err="1">
                <a:solidFill>
                  <a:srgbClr val="404040"/>
                </a:solidFill>
              </a:rPr>
              <a:t>più</a:t>
            </a:r>
            <a:r>
              <a:rPr lang="en-US" sz="2200" dirty="0">
                <a:solidFill>
                  <a:srgbClr val="404040"/>
                </a:solidFill>
              </a:rPr>
              <a:t> semplice e </a:t>
            </a:r>
            <a:r>
              <a:rPr lang="en-US" sz="2200" dirty="0" err="1">
                <a:solidFill>
                  <a:srgbClr val="404040"/>
                </a:solidFill>
              </a:rPr>
              <a:t>si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compone</a:t>
            </a:r>
            <a:r>
              <a:rPr lang="en-US" sz="2200" dirty="0">
                <a:solidFill>
                  <a:srgbClr val="404040"/>
                </a:solidFill>
              </a:rPr>
              <a:t> di 3 </a:t>
            </a:r>
            <a:r>
              <a:rPr lang="en-US" sz="2200" dirty="0" err="1">
                <a:solidFill>
                  <a:srgbClr val="404040"/>
                </a:solidFill>
              </a:rPr>
              <a:t>fasi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principali</a:t>
            </a:r>
            <a:r>
              <a:rPr lang="en-US" sz="2200" dirty="0">
                <a:solidFill>
                  <a:srgbClr val="404040"/>
                </a:solidFill>
              </a:rPr>
              <a:t>:</a:t>
            </a:r>
          </a:p>
          <a:p>
            <a:r>
              <a:rPr lang="en-US" sz="2200" b="1" dirty="0">
                <a:solidFill>
                  <a:srgbClr val="404040"/>
                </a:solidFill>
              </a:rPr>
              <a:t>1. </a:t>
            </a:r>
            <a:r>
              <a:rPr lang="en-US" sz="2200" b="1" dirty="0" err="1">
                <a:solidFill>
                  <a:srgbClr val="404040"/>
                </a:solidFill>
              </a:rPr>
              <a:t>Richiesta</a:t>
            </a:r>
            <a:r>
              <a:rPr lang="en-US" sz="2200" b="1" dirty="0">
                <a:solidFill>
                  <a:srgbClr val="404040"/>
                </a:solidFill>
              </a:rPr>
              <a:t> di logout: </a:t>
            </a:r>
            <a:r>
              <a:rPr lang="en-US" sz="2200" dirty="0">
                <a:solidFill>
                  <a:srgbClr val="404040"/>
                </a:solidFill>
              </a:rPr>
              <a:t>La web app </a:t>
            </a:r>
            <a:r>
              <a:rPr lang="en-US" sz="2200" dirty="0" err="1">
                <a:solidFill>
                  <a:srgbClr val="404040"/>
                </a:solidFill>
              </a:rPr>
              <a:t>invia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una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richiesta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all'endpoint</a:t>
            </a:r>
            <a:r>
              <a:rPr lang="en-US" sz="2200" dirty="0">
                <a:solidFill>
                  <a:srgbClr val="404040"/>
                </a:solidFill>
              </a:rPr>
              <a:t> di logout di </a:t>
            </a:r>
            <a:r>
              <a:rPr lang="en-US" sz="2200" dirty="0" err="1">
                <a:solidFill>
                  <a:srgbClr val="404040"/>
                </a:solidFill>
              </a:rPr>
              <a:t>Keycloak</a:t>
            </a:r>
            <a:r>
              <a:rPr lang="en-US" sz="2200" dirty="0">
                <a:solidFill>
                  <a:srgbClr val="404040"/>
                </a:solidFill>
              </a:rPr>
              <a:t> (/logout).</a:t>
            </a:r>
          </a:p>
          <a:p>
            <a:r>
              <a:rPr lang="en-US" sz="2200" b="1" dirty="0">
                <a:solidFill>
                  <a:srgbClr val="404040"/>
                </a:solidFill>
              </a:rPr>
              <a:t>2. </a:t>
            </a:r>
            <a:r>
              <a:rPr lang="en-US" sz="2200" b="1" dirty="0" err="1">
                <a:solidFill>
                  <a:srgbClr val="404040"/>
                </a:solidFill>
              </a:rPr>
              <a:t>Chiusura</a:t>
            </a:r>
            <a:r>
              <a:rPr lang="en-US" sz="2200" b="1" dirty="0">
                <a:solidFill>
                  <a:srgbClr val="404040"/>
                </a:solidFill>
              </a:rPr>
              <a:t> </a:t>
            </a:r>
            <a:r>
              <a:rPr lang="en-US" sz="2200" b="1" dirty="0" err="1">
                <a:solidFill>
                  <a:srgbClr val="404040"/>
                </a:solidFill>
              </a:rPr>
              <a:t>sessione</a:t>
            </a:r>
            <a:r>
              <a:rPr lang="en-US" sz="2200" b="1" dirty="0">
                <a:solidFill>
                  <a:srgbClr val="404040"/>
                </a:solidFill>
              </a:rPr>
              <a:t> </a:t>
            </a:r>
            <a:r>
              <a:rPr lang="en-US" sz="2200" b="1" dirty="0" err="1">
                <a:solidFill>
                  <a:srgbClr val="404040"/>
                </a:solidFill>
              </a:rPr>
              <a:t>su</a:t>
            </a:r>
            <a:r>
              <a:rPr lang="en-US" sz="2200" b="1" dirty="0">
                <a:solidFill>
                  <a:srgbClr val="404040"/>
                </a:solidFill>
              </a:rPr>
              <a:t> </a:t>
            </a:r>
            <a:r>
              <a:rPr lang="en-US" sz="2200" b="1" dirty="0" err="1">
                <a:solidFill>
                  <a:srgbClr val="404040"/>
                </a:solidFill>
              </a:rPr>
              <a:t>Keycloak</a:t>
            </a:r>
            <a:r>
              <a:rPr lang="en-US" sz="2200" b="1" dirty="0">
                <a:solidFill>
                  <a:srgbClr val="404040"/>
                </a:solidFill>
              </a:rPr>
              <a:t>: </a:t>
            </a:r>
            <a:r>
              <a:rPr lang="en-US" sz="2200" dirty="0" err="1">
                <a:solidFill>
                  <a:srgbClr val="404040"/>
                </a:solidFill>
              </a:rPr>
              <a:t>Keycloak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elimina</a:t>
            </a:r>
            <a:r>
              <a:rPr lang="en-US" sz="2200" dirty="0">
                <a:solidFill>
                  <a:srgbClr val="404040"/>
                </a:solidFill>
              </a:rPr>
              <a:t> la </a:t>
            </a:r>
            <a:r>
              <a:rPr lang="en-US" sz="2200" dirty="0" err="1">
                <a:solidFill>
                  <a:srgbClr val="404040"/>
                </a:solidFill>
              </a:rPr>
              <a:t>sessione</a:t>
            </a:r>
            <a:r>
              <a:rPr lang="en-US" sz="2200" dirty="0">
                <a:solidFill>
                  <a:srgbClr val="404040"/>
                </a:solidFill>
              </a:rPr>
              <a:t> lato server </a:t>
            </a:r>
            <a:r>
              <a:rPr lang="en-US" sz="2200" dirty="0" err="1">
                <a:solidFill>
                  <a:srgbClr val="404040"/>
                </a:solidFill>
              </a:rPr>
              <a:t>associata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all'utente</a:t>
            </a:r>
            <a:r>
              <a:rPr lang="en-US" sz="2200" dirty="0">
                <a:solidFill>
                  <a:srgbClr val="404040"/>
                </a:solidFill>
              </a:rPr>
              <a:t>.</a:t>
            </a:r>
          </a:p>
          <a:p>
            <a:r>
              <a:rPr lang="en-US" sz="2200" b="1" dirty="0">
                <a:solidFill>
                  <a:srgbClr val="404040"/>
                </a:solidFill>
              </a:rPr>
              <a:t>3. </a:t>
            </a:r>
            <a:r>
              <a:rPr lang="en-US" sz="2200" b="1" dirty="0" err="1">
                <a:solidFill>
                  <a:srgbClr val="404040"/>
                </a:solidFill>
              </a:rPr>
              <a:t>Eliminazione</a:t>
            </a:r>
            <a:r>
              <a:rPr lang="en-US" sz="2200" b="1" dirty="0">
                <a:solidFill>
                  <a:srgbClr val="404040"/>
                </a:solidFill>
              </a:rPr>
              <a:t> </a:t>
            </a:r>
            <a:r>
              <a:rPr lang="en-US" sz="2200" b="1" dirty="0" err="1">
                <a:solidFill>
                  <a:srgbClr val="404040"/>
                </a:solidFill>
              </a:rPr>
              <a:t>sessione</a:t>
            </a:r>
            <a:r>
              <a:rPr lang="en-US" sz="2200" b="1" dirty="0">
                <a:solidFill>
                  <a:srgbClr val="404040"/>
                </a:solidFill>
              </a:rPr>
              <a:t> lato web app: </a:t>
            </a:r>
            <a:r>
              <a:rPr lang="en-US" sz="2200" dirty="0">
                <a:solidFill>
                  <a:srgbClr val="404040"/>
                </a:solidFill>
              </a:rPr>
              <a:t>La web app </a:t>
            </a:r>
            <a:r>
              <a:rPr lang="en-US" sz="2200" dirty="0" err="1">
                <a:solidFill>
                  <a:srgbClr val="404040"/>
                </a:solidFill>
              </a:rPr>
              <a:t>effettua</a:t>
            </a:r>
            <a:r>
              <a:rPr lang="en-US" sz="2200" dirty="0">
                <a:solidFill>
                  <a:srgbClr val="404040"/>
                </a:solidFill>
              </a:rPr>
              <a:t> un </a:t>
            </a:r>
            <a:r>
              <a:rPr lang="en-US" sz="2200" dirty="0" err="1">
                <a:solidFill>
                  <a:srgbClr val="404040"/>
                </a:solidFill>
              </a:rPr>
              <a:t>session.clear</a:t>
            </a:r>
            <a:r>
              <a:rPr lang="en-US" sz="2200" dirty="0">
                <a:solidFill>
                  <a:srgbClr val="404040"/>
                </a:solidFill>
              </a:rPr>
              <a:t>() per </a:t>
            </a:r>
            <a:r>
              <a:rPr lang="en-US" sz="2200" dirty="0" err="1">
                <a:solidFill>
                  <a:srgbClr val="404040"/>
                </a:solidFill>
              </a:rPr>
              <a:t>eliminare</a:t>
            </a:r>
            <a:r>
              <a:rPr lang="en-US" sz="2200" dirty="0">
                <a:solidFill>
                  <a:srgbClr val="404040"/>
                </a:solidFill>
              </a:rPr>
              <a:t> la </a:t>
            </a:r>
            <a:r>
              <a:rPr lang="en-US" sz="2200" dirty="0" err="1">
                <a:solidFill>
                  <a:srgbClr val="404040"/>
                </a:solidFill>
              </a:rPr>
              <a:t>sessione</a:t>
            </a:r>
            <a:r>
              <a:rPr lang="en-US" sz="2200" dirty="0">
                <a:solidFill>
                  <a:srgbClr val="404040"/>
                </a:solidFill>
              </a:rPr>
              <a:t> lato app.</a:t>
            </a:r>
          </a:p>
        </p:txBody>
      </p:sp>
    </p:spTree>
    <p:extLst>
      <p:ext uri="{BB962C8B-B14F-4D97-AF65-F5344CB8AC3E}">
        <p14:creationId xmlns:p14="http://schemas.microsoft.com/office/powerpoint/2010/main" val="166462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14B17C-6385-2B4D-8991-F80910F4E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Ruoli degli Utenti e controllo degli accessi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E17D9C-2A1C-2833-4BE5-70D99D458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470" y="1935126"/>
            <a:ext cx="9229060" cy="351583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404040"/>
                </a:solidFill>
              </a:rPr>
              <a:t>Ogni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utente</a:t>
            </a:r>
            <a:r>
              <a:rPr lang="en-US" sz="2200" dirty="0">
                <a:solidFill>
                  <a:srgbClr val="404040"/>
                </a:solidFill>
              </a:rPr>
              <a:t> è </a:t>
            </a:r>
            <a:r>
              <a:rPr lang="en-US" sz="2200" dirty="0" err="1">
                <a:solidFill>
                  <a:srgbClr val="404040"/>
                </a:solidFill>
              </a:rPr>
              <a:t>associato</a:t>
            </a:r>
            <a:r>
              <a:rPr lang="en-US" sz="2200" dirty="0">
                <a:solidFill>
                  <a:srgbClr val="404040"/>
                </a:solidFill>
              </a:rPr>
              <a:t> a un </a:t>
            </a:r>
            <a:r>
              <a:rPr lang="en-US" sz="2200" dirty="0" err="1">
                <a:solidFill>
                  <a:srgbClr val="404040"/>
                </a:solidFill>
              </a:rPr>
              <a:t>ruolo</a:t>
            </a:r>
            <a:r>
              <a:rPr lang="en-US" sz="2200" dirty="0">
                <a:solidFill>
                  <a:srgbClr val="404040"/>
                </a:solidFill>
              </a:rPr>
              <a:t>, </a:t>
            </a:r>
            <a:r>
              <a:rPr lang="en-US" sz="2200" dirty="0" err="1">
                <a:solidFill>
                  <a:srgbClr val="404040"/>
                </a:solidFill>
              </a:rPr>
              <a:t>che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determina</a:t>
            </a:r>
            <a:r>
              <a:rPr lang="en-US" sz="2200" dirty="0">
                <a:solidFill>
                  <a:srgbClr val="404040"/>
                </a:solidFill>
              </a:rPr>
              <a:t> il </a:t>
            </a:r>
            <a:r>
              <a:rPr lang="en-US" sz="2200" dirty="0" err="1">
                <a:solidFill>
                  <a:srgbClr val="404040"/>
                </a:solidFill>
              </a:rPr>
              <a:t>livello</a:t>
            </a:r>
            <a:r>
              <a:rPr lang="en-US" sz="2200" dirty="0">
                <a:solidFill>
                  <a:srgbClr val="404040"/>
                </a:solidFill>
              </a:rPr>
              <a:t> di accesso alle </a:t>
            </a:r>
            <a:r>
              <a:rPr lang="en-US" sz="2200" dirty="0" err="1">
                <a:solidFill>
                  <a:srgbClr val="404040"/>
                </a:solidFill>
              </a:rPr>
              <a:t>risorse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della</a:t>
            </a:r>
            <a:r>
              <a:rPr lang="en-US" sz="2200" dirty="0">
                <a:solidFill>
                  <a:srgbClr val="404040"/>
                </a:solidFill>
              </a:rPr>
              <a:t> web app.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04040"/>
                </a:solidFill>
              </a:rPr>
              <a:t>I </a:t>
            </a:r>
            <a:r>
              <a:rPr lang="en-US" sz="2200" dirty="0" err="1">
                <a:solidFill>
                  <a:srgbClr val="404040"/>
                </a:solidFill>
              </a:rPr>
              <a:t>ruoli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implementati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sono</a:t>
            </a:r>
            <a:r>
              <a:rPr lang="en-US" sz="2200" dirty="0">
                <a:solidFill>
                  <a:srgbClr val="404040"/>
                </a:solidFill>
              </a:rPr>
              <a:t> come </a:t>
            </a:r>
            <a:r>
              <a:rPr lang="en-US" sz="2200" dirty="0" err="1">
                <a:solidFill>
                  <a:srgbClr val="404040"/>
                </a:solidFill>
              </a:rPr>
              <a:t>detto</a:t>
            </a:r>
            <a:r>
              <a:rPr lang="en-US" sz="2200" dirty="0">
                <a:solidFill>
                  <a:srgbClr val="404040"/>
                </a:solidFill>
              </a:rPr>
              <a:t> prima: </a:t>
            </a:r>
            <a:r>
              <a:rPr lang="en-US" sz="2200" b="1" dirty="0">
                <a:solidFill>
                  <a:srgbClr val="404040"/>
                </a:solidFill>
              </a:rPr>
              <a:t>Admin</a:t>
            </a:r>
            <a:r>
              <a:rPr lang="en-US" sz="2200" dirty="0">
                <a:solidFill>
                  <a:srgbClr val="404040"/>
                </a:solidFill>
              </a:rPr>
              <a:t> e </a:t>
            </a:r>
            <a:r>
              <a:rPr lang="en-US" sz="2200" b="1" dirty="0">
                <a:solidFill>
                  <a:srgbClr val="404040"/>
                </a:solidFill>
              </a:rPr>
              <a:t>User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04040"/>
                </a:solidFill>
              </a:rPr>
              <a:t>Il </a:t>
            </a:r>
            <a:r>
              <a:rPr lang="en-US" sz="2200" dirty="0" err="1">
                <a:solidFill>
                  <a:srgbClr val="404040"/>
                </a:solidFill>
              </a:rPr>
              <a:t>controllo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degli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accessi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avviene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tramite</a:t>
            </a:r>
            <a:r>
              <a:rPr lang="en-US" sz="2200" dirty="0">
                <a:solidFill>
                  <a:srgbClr val="404040"/>
                </a:solidFill>
              </a:rPr>
              <a:t> il </a:t>
            </a:r>
            <a:r>
              <a:rPr lang="en-US" sz="2200" dirty="0" err="1">
                <a:solidFill>
                  <a:srgbClr val="404040"/>
                </a:solidFill>
              </a:rPr>
              <a:t>ruolo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dell'utente</a:t>
            </a:r>
            <a:r>
              <a:rPr lang="en-US" sz="2200" dirty="0">
                <a:solidFill>
                  <a:srgbClr val="404040"/>
                </a:solidFill>
              </a:rPr>
              <a:t>, </a:t>
            </a:r>
            <a:r>
              <a:rPr lang="en-US" sz="2200" dirty="0" err="1">
                <a:solidFill>
                  <a:srgbClr val="404040"/>
                </a:solidFill>
              </a:rPr>
              <a:t>che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viene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estratto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dalle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informazioni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dell'utente</a:t>
            </a:r>
            <a:r>
              <a:rPr lang="en-US" sz="2200" dirty="0">
                <a:solidFill>
                  <a:srgbClr val="404040"/>
                </a:solidFill>
              </a:rPr>
              <a:t> (</a:t>
            </a:r>
            <a:r>
              <a:rPr lang="en-US" sz="2200" b="1" dirty="0" err="1">
                <a:solidFill>
                  <a:srgbClr val="404040"/>
                </a:solidFill>
              </a:rPr>
              <a:t>user_info</a:t>
            </a:r>
            <a:r>
              <a:rPr lang="en-US" sz="2200" dirty="0">
                <a:solidFill>
                  <a:srgbClr val="404040"/>
                </a:solidFill>
              </a:rPr>
              <a:t>):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04040"/>
                </a:solidFill>
              </a:rPr>
              <a:t>- </a:t>
            </a:r>
            <a:r>
              <a:rPr lang="en-US" sz="2200" dirty="0" err="1">
                <a:solidFill>
                  <a:srgbClr val="404040"/>
                </a:solidFill>
              </a:rPr>
              <a:t>Quando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l'utente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effettua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una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richiesta</a:t>
            </a:r>
            <a:r>
              <a:rPr lang="en-US" sz="2200" dirty="0">
                <a:solidFill>
                  <a:srgbClr val="404040"/>
                </a:solidFill>
              </a:rPr>
              <a:t>, il </a:t>
            </a:r>
            <a:r>
              <a:rPr lang="en-US" sz="2200" dirty="0" err="1">
                <a:solidFill>
                  <a:srgbClr val="404040"/>
                </a:solidFill>
              </a:rPr>
              <a:t>ruolo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estratto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viene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utilizzato</a:t>
            </a:r>
            <a:r>
              <a:rPr lang="en-US" sz="2200" dirty="0">
                <a:solidFill>
                  <a:srgbClr val="404040"/>
                </a:solidFill>
              </a:rPr>
              <a:t> per </a:t>
            </a:r>
            <a:r>
              <a:rPr lang="en-US" sz="2200" dirty="0" err="1">
                <a:solidFill>
                  <a:srgbClr val="404040"/>
                </a:solidFill>
              </a:rPr>
              <a:t>verificare</a:t>
            </a:r>
            <a:r>
              <a:rPr lang="en-US" sz="2200" dirty="0">
                <a:solidFill>
                  <a:srgbClr val="404040"/>
                </a:solidFill>
              </a:rPr>
              <a:t> se ha il </a:t>
            </a:r>
            <a:r>
              <a:rPr lang="en-US" sz="2200" dirty="0" err="1">
                <a:solidFill>
                  <a:srgbClr val="404040"/>
                </a:solidFill>
              </a:rPr>
              <a:t>permesso</a:t>
            </a:r>
            <a:r>
              <a:rPr lang="en-US" sz="2200" dirty="0">
                <a:solidFill>
                  <a:srgbClr val="404040"/>
                </a:solidFill>
              </a:rPr>
              <a:t> di </a:t>
            </a:r>
            <a:r>
              <a:rPr lang="en-US" sz="2200" dirty="0" err="1">
                <a:solidFill>
                  <a:srgbClr val="404040"/>
                </a:solidFill>
              </a:rPr>
              <a:t>accedere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alla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risorsa</a:t>
            </a:r>
            <a:r>
              <a:rPr lang="en-US" sz="2200" dirty="0">
                <a:solidFill>
                  <a:srgbClr val="404040"/>
                </a:solidFill>
              </a:rPr>
              <a:t>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04040"/>
                </a:solidFill>
              </a:rPr>
              <a:t>- Se </a:t>
            </a:r>
            <a:r>
              <a:rPr lang="en-US" sz="2200" dirty="0" err="1">
                <a:solidFill>
                  <a:srgbClr val="404040"/>
                </a:solidFill>
              </a:rPr>
              <a:t>l'utente</a:t>
            </a:r>
            <a:r>
              <a:rPr lang="en-US" sz="2200" dirty="0">
                <a:solidFill>
                  <a:srgbClr val="404040"/>
                </a:solidFill>
              </a:rPr>
              <a:t> ha il </a:t>
            </a:r>
            <a:r>
              <a:rPr lang="en-US" sz="2200" dirty="0" err="1">
                <a:solidFill>
                  <a:srgbClr val="404040"/>
                </a:solidFill>
              </a:rPr>
              <a:t>ruolo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appropriato</a:t>
            </a:r>
            <a:r>
              <a:rPr lang="en-US" sz="2200" dirty="0">
                <a:solidFill>
                  <a:srgbClr val="404040"/>
                </a:solidFill>
              </a:rPr>
              <a:t>, </a:t>
            </a:r>
            <a:r>
              <a:rPr lang="en-US" sz="2200" dirty="0" err="1">
                <a:solidFill>
                  <a:srgbClr val="404040"/>
                </a:solidFill>
              </a:rPr>
              <a:t>l'accesso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alla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risorsa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viene</a:t>
            </a:r>
            <a:r>
              <a:rPr lang="en-US" sz="2200" dirty="0">
                <a:solidFill>
                  <a:srgbClr val="404040"/>
                </a:solidFill>
              </a:rPr>
              <a:t> </a:t>
            </a:r>
            <a:r>
              <a:rPr lang="en-US" sz="2200" dirty="0" err="1">
                <a:solidFill>
                  <a:srgbClr val="404040"/>
                </a:solidFill>
              </a:rPr>
              <a:t>concesso</a:t>
            </a:r>
            <a:r>
              <a:rPr lang="en-US" sz="2200" dirty="0">
                <a:solidFill>
                  <a:srgbClr val="404040"/>
                </a:solidFill>
              </a:rPr>
              <a:t>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66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E7B18-61D3-1704-AE71-20403E61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3" y="370332"/>
            <a:ext cx="589483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Accessi</a:t>
            </a:r>
            <a:r>
              <a:rPr lang="en-US" dirty="0"/>
              <a:t> Non </a:t>
            </a:r>
            <a:r>
              <a:rPr lang="en-US" dirty="0" err="1"/>
              <a:t>Autorizzati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086A06-0C08-3B36-CB7C-1D045CF72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43" y="1750828"/>
            <a:ext cx="6072478" cy="47988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Per </a:t>
            </a:r>
            <a:r>
              <a:rPr lang="en-US" sz="2200" dirty="0" err="1"/>
              <a:t>proteggere</a:t>
            </a:r>
            <a:r>
              <a:rPr lang="en-US" sz="2200" dirty="0"/>
              <a:t> le </a:t>
            </a:r>
            <a:r>
              <a:rPr lang="en-US" sz="2200" dirty="0" err="1"/>
              <a:t>risorse</a:t>
            </a:r>
            <a:r>
              <a:rPr lang="en-US" sz="2200" dirty="0"/>
              <a:t> da </a:t>
            </a:r>
            <a:r>
              <a:rPr lang="en-US" sz="2200" dirty="0" err="1"/>
              <a:t>accessi</a:t>
            </a:r>
            <a:r>
              <a:rPr lang="en-US" sz="2200" dirty="0"/>
              <a:t> non </a:t>
            </a:r>
            <a:r>
              <a:rPr lang="en-US" sz="2200" dirty="0" err="1"/>
              <a:t>autorizzati</a:t>
            </a:r>
            <a:r>
              <a:rPr lang="en-US" sz="2200" dirty="0"/>
              <a:t> </a:t>
            </a:r>
            <a:r>
              <a:rPr lang="en-US" sz="2200" dirty="0" err="1"/>
              <a:t>sono</a:t>
            </a:r>
            <a:r>
              <a:rPr lang="en-US" sz="2200" dirty="0"/>
              <a:t> </a:t>
            </a:r>
            <a:r>
              <a:rPr lang="en-US" sz="2200" dirty="0" err="1"/>
              <a:t>stati</a:t>
            </a:r>
            <a:r>
              <a:rPr lang="en-US" sz="2200" dirty="0"/>
              <a:t> </a:t>
            </a:r>
            <a:r>
              <a:rPr lang="en-US" sz="2200" dirty="0" err="1"/>
              <a:t>implementati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seguenti</a:t>
            </a:r>
            <a:r>
              <a:rPr lang="en-US" sz="2200" dirty="0"/>
              <a:t> </a:t>
            </a:r>
            <a:r>
              <a:rPr lang="en-US" sz="2200" dirty="0" err="1"/>
              <a:t>meccanismi</a:t>
            </a:r>
            <a:r>
              <a:rPr lang="en-US" sz="2200" dirty="0"/>
              <a:t>:</a:t>
            </a:r>
          </a:p>
          <a:p>
            <a:r>
              <a:rPr lang="en-US" sz="2200" b="1" dirty="0"/>
              <a:t>1. </a:t>
            </a:r>
            <a:r>
              <a:rPr lang="en-US" sz="2200" b="1" dirty="0" err="1"/>
              <a:t>Offuscamento</a:t>
            </a:r>
            <a:r>
              <a:rPr lang="en-US" sz="2200" b="1" dirty="0"/>
              <a:t> </a:t>
            </a:r>
            <a:r>
              <a:rPr lang="en-US" sz="2200" b="1" dirty="0" err="1"/>
              <a:t>delle</a:t>
            </a:r>
            <a:r>
              <a:rPr lang="en-US" sz="2200" b="1" dirty="0"/>
              <a:t> </a:t>
            </a:r>
            <a:r>
              <a:rPr lang="en-US" sz="2200" b="1" dirty="0" err="1"/>
              <a:t>Pagine</a:t>
            </a:r>
            <a:r>
              <a:rPr lang="en-US" sz="2200" b="1" dirty="0"/>
              <a:t> </a:t>
            </a:r>
            <a:r>
              <a:rPr lang="en-US" sz="2200" b="1" dirty="0" err="1"/>
              <a:t>Protette</a:t>
            </a:r>
            <a:r>
              <a:rPr lang="en-US" sz="2200" b="1" dirty="0"/>
              <a:t>: </a:t>
            </a:r>
            <a:r>
              <a:rPr lang="en-US" sz="2200" dirty="0"/>
              <a:t>Le </a:t>
            </a:r>
            <a:r>
              <a:rPr lang="en-US" sz="2200" dirty="0" err="1"/>
              <a:t>risorse</a:t>
            </a:r>
            <a:r>
              <a:rPr lang="en-US" sz="2200" dirty="0"/>
              <a:t> non </a:t>
            </a:r>
            <a:r>
              <a:rPr lang="en-US" sz="2200" dirty="0" err="1"/>
              <a:t>accessibili</a:t>
            </a:r>
            <a:r>
              <a:rPr lang="en-US" sz="2200" dirty="0"/>
              <a:t> </a:t>
            </a:r>
            <a:r>
              <a:rPr lang="en-US" sz="2200" dirty="0" err="1"/>
              <a:t>vengono</a:t>
            </a:r>
            <a:r>
              <a:rPr lang="en-US" sz="2200" dirty="0"/>
              <a:t> </a:t>
            </a:r>
            <a:r>
              <a:rPr lang="en-US" sz="2200" dirty="0" err="1"/>
              <a:t>nascoste</a:t>
            </a:r>
            <a:r>
              <a:rPr lang="en-US" sz="2200" dirty="0"/>
              <a:t> </a:t>
            </a:r>
            <a:r>
              <a:rPr lang="en-US" sz="2200" dirty="0" err="1"/>
              <a:t>nell'interfaccia</a:t>
            </a:r>
            <a:r>
              <a:rPr lang="en-US" sz="2200" dirty="0"/>
              <a:t> </a:t>
            </a:r>
            <a:r>
              <a:rPr lang="en-US" sz="2200" dirty="0" err="1"/>
              <a:t>utente</a:t>
            </a:r>
            <a:r>
              <a:rPr lang="en-US" sz="2200" dirty="0"/>
              <a:t>.</a:t>
            </a:r>
          </a:p>
          <a:p>
            <a:r>
              <a:rPr lang="en-US" sz="2200" dirty="0"/>
              <a:t>- Solo le </a:t>
            </a:r>
            <a:r>
              <a:rPr lang="en-US" sz="2200" dirty="0" err="1"/>
              <a:t>rotte</a:t>
            </a:r>
            <a:r>
              <a:rPr lang="en-US" sz="2200" dirty="0"/>
              <a:t> </a:t>
            </a:r>
            <a:r>
              <a:rPr lang="en-US" sz="2200" dirty="0" err="1"/>
              <a:t>accessibili</a:t>
            </a:r>
            <a:r>
              <a:rPr lang="en-US" sz="2200" dirty="0"/>
              <a:t> in base al </a:t>
            </a:r>
            <a:r>
              <a:rPr lang="en-US" sz="2200" dirty="0" err="1"/>
              <a:t>ruolo</a:t>
            </a:r>
            <a:r>
              <a:rPr lang="en-US" sz="2200" dirty="0"/>
              <a:t> </a:t>
            </a:r>
            <a:r>
              <a:rPr lang="en-US" sz="2200" dirty="0" err="1"/>
              <a:t>dell'utente</a:t>
            </a:r>
            <a:r>
              <a:rPr lang="en-US" sz="2200" dirty="0"/>
              <a:t> </a:t>
            </a:r>
            <a:r>
              <a:rPr lang="en-US" sz="2200" dirty="0" err="1"/>
              <a:t>sono</a:t>
            </a:r>
            <a:r>
              <a:rPr lang="en-US" sz="2200" dirty="0"/>
              <a:t> </a:t>
            </a:r>
            <a:r>
              <a:rPr lang="en-US" sz="2200" dirty="0" err="1"/>
              <a:t>visibili</a:t>
            </a:r>
            <a:r>
              <a:rPr lang="en-US" sz="2200" dirty="0"/>
              <a:t> </a:t>
            </a:r>
            <a:r>
              <a:rPr lang="en-US" sz="2200" dirty="0" err="1"/>
              <a:t>nella</a:t>
            </a:r>
            <a:r>
              <a:rPr lang="en-US" sz="2200" dirty="0"/>
              <a:t> Navbar.</a:t>
            </a:r>
          </a:p>
          <a:p>
            <a:r>
              <a:rPr lang="en-US" sz="2200" b="1" dirty="0"/>
              <a:t>2. </a:t>
            </a:r>
            <a:r>
              <a:rPr lang="en-US" sz="2200" b="1" dirty="0" err="1"/>
              <a:t>Pagina</a:t>
            </a:r>
            <a:r>
              <a:rPr lang="en-US" sz="2200" b="1" dirty="0"/>
              <a:t> di </a:t>
            </a:r>
            <a:r>
              <a:rPr lang="en-US" sz="2200" b="1" dirty="0" err="1"/>
              <a:t>Errore</a:t>
            </a:r>
            <a:r>
              <a:rPr lang="en-US" sz="2200" b="1" dirty="0"/>
              <a:t>: </a:t>
            </a:r>
            <a:r>
              <a:rPr lang="en-US" sz="2200" dirty="0" err="1"/>
              <a:t>Quando</a:t>
            </a:r>
            <a:r>
              <a:rPr lang="en-US" sz="2200" dirty="0"/>
              <a:t> un </a:t>
            </a:r>
            <a:r>
              <a:rPr lang="en-US" sz="2200" dirty="0" err="1"/>
              <a:t>utente</a:t>
            </a:r>
            <a:r>
              <a:rPr lang="en-US" sz="2200" dirty="0"/>
              <a:t> </a:t>
            </a:r>
            <a:r>
              <a:rPr lang="en-US" sz="2200" dirty="0" err="1"/>
              <a:t>tenta</a:t>
            </a:r>
            <a:r>
              <a:rPr lang="en-US" sz="2200" dirty="0"/>
              <a:t> di </a:t>
            </a:r>
            <a:r>
              <a:rPr lang="en-US" sz="2200" dirty="0" err="1"/>
              <a:t>accedere</a:t>
            </a:r>
            <a:r>
              <a:rPr lang="en-US" sz="2200" dirty="0"/>
              <a:t> a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risorsa</a:t>
            </a:r>
            <a:r>
              <a:rPr lang="en-US" sz="2200" dirty="0"/>
              <a:t> non </a:t>
            </a:r>
            <a:r>
              <a:rPr lang="en-US" sz="2200" dirty="0" err="1"/>
              <a:t>autorizzata</a:t>
            </a:r>
            <a:r>
              <a:rPr lang="en-US" sz="2200" dirty="0"/>
              <a:t>, </a:t>
            </a:r>
            <a:r>
              <a:rPr lang="en-US" sz="2200" dirty="0" err="1"/>
              <a:t>viene</a:t>
            </a:r>
            <a:r>
              <a:rPr lang="en-US" sz="2200" dirty="0"/>
              <a:t> </a:t>
            </a:r>
            <a:r>
              <a:rPr lang="en-US" sz="2200" dirty="0" err="1"/>
              <a:t>visualizzata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pagina</a:t>
            </a:r>
            <a:r>
              <a:rPr lang="en-US" sz="2200" dirty="0"/>
              <a:t> di </a:t>
            </a:r>
            <a:r>
              <a:rPr lang="en-US" sz="2200" dirty="0" err="1"/>
              <a:t>errore</a:t>
            </a:r>
            <a:r>
              <a:rPr lang="en-US" sz="22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EF5DECBD-D7E7-4845-116A-C343C8A1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2775609"/>
            <a:ext cx="3328416" cy="13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0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9656B8-9B55-760D-6F34-34F55A65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Cookie e </a:t>
            </a:r>
            <a:r>
              <a:rPr lang="en-US" sz="26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Sessione</a:t>
            </a:r>
            <a:endParaRPr lang="en-US" sz="26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ABFB35-5454-0BBC-BA54-80B5BC9C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423" y="1850064"/>
            <a:ext cx="5744968" cy="4664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1. Cookie: </a:t>
            </a:r>
            <a:r>
              <a:rPr lang="en-US" dirty="0"/>
              <a:t>Un piccolo </a:t>
            </a:r>
            <a:r>
              <a:rPr lang="en-US" dirty="0" err="1"/>
              <a:t>frammento</a:t>
            </a:r>
            <a:r>
              <a:rPr lang="en-US" dirty="0"/>
              <a:t> di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inviato</a:t>
            </a:r>
            <a:r>
              <a:rPr lang="en-US" dirty="0"/>
              <a:t> dal server al client, </a:t>
            </a:r>
            <a:r>
              <a:rPr lang="en-US" dirty="0" err="1"/>
              <a:t>memorizzato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browser.</a:t>
            </a:r>
          </a:p>
          <a:p>
            <a:r>
              <a:rPr lang="en-US" dirty="0"/>
              <a:t>-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identificare</a:t>
            </a:r>
            <a:r>
              <a:rPr lang="en-US" dirty="0"/>
              <a:t> e </a:t>
            </a:r>
            <a:r>
              <a:rPr lang="en-US" dirty="0" err="1"/>
              <a:t>tracciare</a:t>
            </a:r>
            <a:r>
              <a:rPr lang="en-US" dirty="0"/>
              <a:t> il client </a:t>
            </a:r>
            <a:r>
              <a:rPr lang="en-US" dirty="0" err="1"/>
              <a:t>durante</a:t>
            </a:r>
            <a:r>
              <a:rPr lang="en-US" dirty="0"/>
              <a:t> le </a:t>
            </a:r>
            <a:r>
              <a:rPr lang="en-US" dirty="0" err="1"/>
              <a:t>richieste</a:t>
            </a:r>
            <a:r>
              <a:rPr lang="en-US" dirty="0"/>
              <a:t> successive.</a:t>
            </a:r>
          </a:p>
          <a:p>
            <a:r>
              <a:rPr lang="en-US" b="1" dirty="0"/>
              <a:t>2. </a:t>
            </a:r>
            <a:r>
              <a:rPr lang="en-US" b="1" dirty="0" err="1"/>
              <a:t>Sessione</a:t>
            </a:r>
            <a:r>
              <a:rPr lang="en-US" b="1" dirty="0"/>
              <a:t>: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 </a:t>
            </a:r>
            <a:r>
              <a:rPr lang="en-US" dirty="0" err="1"/>
              <a:t>mantenuto</a:t>
            </a:r>
            <a:r>
              <a:rPr lang="en-US" dirty="0"/>
              <a:t> dal server per un </a:t>
            </a:r>
            <a:r>
              <a:rPr lang="en-US" dirty="0" err="1"/>
              <a:t>determinato</a:t>
            </a:r>
            <a:r>
              <a:rPr lang="en-US" dirty="0"/>
              <a:t> client.</a:t>
            </a:r>
          </a:p>
          <a:p>
            <a:r>
              <a:rPr lang="en-US" dirty="0"/>
              <a:t>-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memorizzata</a:t>
            </a:r>
            <a:r>
              <a:rPr lang="en-US" dirty="0"/>
              <a:t> lato server o lato client. La nostra web app </a:t>
            </a:r>
            <a:r>
              <a:rPr lang="en-US" dirty="0" err="1"/>
              <a:t>utilizza</a:t>
            </a:r>
            <a:r>
              <a:rPr lang="en-US" dirty="0"/>
              <a:t> </a:t>
            </a:r>
            <a:r>
              <a:rPr lang="en-US" dirty="0" err="1"/>
              <a:t>sessioni</a:t>
            </a:r>
            <a:r>
              <a:rPr lang="en-US" dirty="0"/>
              <a:t> server-side per </a:t>
            </a:r>
            <a:r>
              <a:rPr lang="en-US" dirty="0" err="1"/>
              <a:t>maggiore</a:t>
            </a:r>
            <a:r>
              <a:rPr lang="en-US" dirty="0"/>
              <a:t> </a:t>
            </a:r>
            <a:r>
              <a:rPr lang="en-US" dirty="0" err="1"/>
              <a:t>sicurezza</a:t>
            </a:r>
            <a:r>
              <a:rPr lang="en-US" dirty="0"/>
              <a:t>.</a:t>
            </a:r>
          </a:p>
        </p:txBody>
      </p:sp>
      <p:pic>
        <p:nvPicPr>
          <p:cNvPr id="5122" name="Picture 2" descr="What are Session Cookies, do They Need a Cookie Consent?">
            <a:extLst>
              <a:ext uri="{FF2B5EF4-FFF2-40B4-BE49-F238E27FC236}">
                <a16:creationId xmlns:a16="http://schemas.microsoft.com/office/drawing/2014/main" id="{C10D3ACC-C795-519E-990A-A68688672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869" y="210621"/>
            <a:ext cx="4750981" cy="19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5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1824BE-47FE-E395-EB51-8E26E2DF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Gestione delle Sessioni in Flask e rischi di sicurezza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FCF670-9CDB-1AD6-774B-D1A7DF4B3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1470" y="1843590"/>
            <a:ext cx="9264502" cy="3635722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>
              <a:lnSpc>
                <a:spcPct val="90000"/>
              </a:lnSpc>
            </a:pPr>
            <a:r>
              <a:rPr lang="en-US" sz="3100" dirty="0" err="1">
                <a:solidFill>
                  <a:srgbClr val="404040"/>
                </a:solidFill>
              </a:rPr>
              <a:t>Utilizziamo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sessioni</a:t>
            </a:r>
            <a:r>
              <a:rPr lang="en-US" sz="3100" dirty="0">
                <a:solidFill>
                  <a:srgbClr val="404040"/>
                </a:solidFill>
              </a:rPr>
              <a:t> di </a:t>
            </a:r>
            <a:r>
              <a:rPr lang="en-US" sz="3100" dirty="0" err="1">
                <a:solidFill>
                  <a:srgbClr val="404040"/>
                </a:solidFill>
              </a:rPr>
              <a:t>tipo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b="1" dirty="0">
                <a:solidFill>
                  <a:srgbClr val="404040"/>
                </a:solidFill>
              </a:rPr>
              <a:t>server-side</a:t>
            </a:r>
            <a:r>
              <a:rPr lang="en-US" sz="3100" dirty="0">
                <a:solidFill>
                  <a:srgbClr val="404040"/>
                </a:solidFill>
              </a:rPr>
              <a:t>, in cui: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404040"/>
                </a:solidFill>
              </a:rPr>
              <a:t>- La </a:t>
            </a:r>
            <a:r>
              <a:rPr lang="en-US" sz="3100" dirty="0" err="1">
                <a:solidFill>
                  <a:srgbClr val="404040"/>
                </a:solidFill>
              </a:rPr>
              <a:t>sessione</a:t>
            </a:r>
            <a:r>
              <a:rPr lang="en-US" sz="3100" dirty="0">
                <a:solidFill>
                  <a:srgbClr val="404040"/>
                </a:solidFill>
              </a:rPr>
              <a:t> è </a:t>
            </a:r>
            <a:r>
              <a:rPr lang="en-US" sz="3100" dirty="0" err="1">
                <a:solidFill>
                  <a:srgbClr val="404040"/>
                </a:solidFill>
              </a:rPr>
              <a:t>memorizzata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sul</a:t>
            </a:r>
            <a:r>
              <a:rPr lang="en-US" sz="3100" dirty="0">
                <a:solidFill>
                  <a:srgbClr val="404040"/>
                </a:solidFill>
              </a:rPr>
              <a:t> server.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404040"/>
                </a:solidFill>
              </a:rPr>
              <a:t>- Solo un </a:t>
            </a:r>
            <a:r>
              <a:rPr lang="en-US" sz="3100" b="1" dirty="0">
                <a:solidFill>
                  <a:srgbClr val="404040"/>
                </a:solidFill>
              </a:rPr>
              <a:t>ID </a:t>
            </a:r>
            <a:r>
              <a:rPr lang="en-US" sz="3100" b="1" dirty="0" err="1">
                <a:solidFill>
                  <a:srgbClr val="404040"/>
                </a:solidFill>
              </a:rPr>
              <a:t>univoco</a:t>
            </a:r>
            <a:r>
              <a:rPr lang="en-US" sz="3100" b="1" dirty="0">
                <a:solidFill>
                  <a:srgbClr val="404040"/>
                </a:solidFill>
              </a:rPr>
              <a:t> </a:t>
            </a:r>
            <a:r>
              <a:rPr lang="en-US" sz="3100" b="1" dirty="0" err="1">
                <a:solidFill>
                  <a:srgbClr val="404040"/>
                </a:solidFill>
              </a:rPr>
              <a:t>della</a:t>
            </a:r>
            <a:r>
              <a:rPr lang="en-US" sz="3100" b="1" dirty="0">
                <a:solidFill>
                  <a:srgbClr val="404040"/>
                </a:solidFill>
              </a:rPr>
              <a:t> </a:t>
            </a:r>
            <a:r>
              <a:rPr lang="en-US" sz="3100" b="1" dirty="0" err="1">
                <a:solidFill>
                  <a:srgbClr val="404040"/>
                </a:solidFill>
              </a:rPr>
              <a:t>sessione</a:t>
            </a:r>
            <a:r>
              <a:rPr lang="en-US" sz="3100" dirty="0">
                <a:solidFill>
                  <a:srgbClr val="404040"/>
                </a:solidFill>
              </a:rPr>
              <a:t> è </a:t>
            </a:r>
            <a:r>
              <a:rPr lang="en-US" sz="3100" dirty="0" err="1">
                <a:solidFill>
                  <a:srgbClr val="404040"/>
                </a:solidFill>
              </a:rPr>
              <a:t>memorizzato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nel</a:t>
            </a:r>
            <a:r>
              <a:rPr lang="en-US" sz="3100" dirty="0">
                <a:solidFill>
                  <a:srgbClr val="404040"/>
                </a:solidFill>
              </a:rPr>
              <a:t> cookie.</a:t>
            </a:r>
          </a:p>
          <a:p>
            <a:pPr>
              <a:lnSpc>
                <a:spcPct val="90000"/>
              </a:lnSpc>
            </a:pPr>
            <a:r>
              <a:rPr lang="en-US" sz="3100" dirty="0" err="1">
                <a:solidFill>
                  <a:srgbClr val="404040"/>
                </a:solidFill>
              </a:rPr>
              <a:t>Questo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approccio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riduce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rischi</a:t>
            </a:r>
            <a:r>
              <a:rPr lang="en-US" sz="3100" dirty="0">
                <a:solidFill>
                  <a:srgbClr val="404040"/>
                </a:solidFill>
              </a:rPr>
              <a:t>, </a:t>
            </a:r>
            <a:r>
              <a:rPr lang="en-US" sz="3100" dirty="0" err="1">
                <a:solidFill>
                  <a:srgbClr val="404040"/>
                </a:solidFill>
              </a:rPr>
              <a:t>evitando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che</a:t>
            </a:r>
            <a:r>
              <a:rPr lang="en-US" sz="3100" dirty="0">
                <a:solidFill>
                  <a:srgbClr val="404040"/>
                </a:solidFill>
              </a:rPr>
              <a:t> il </a:t>
            </a:r>
            <a:r>
              <a:rPr lang="en-US" sz="3100" dirty="0" err="1">
                <a:solidFill>
                  <a:srgbClr val="404040"/>
                </a:solidFill>
              </a:rPr>
              <a:t>contenuto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della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sessione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sia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esposto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nel</a:t>
            </a:r>
            <a:r>
              <a:rPr lang="en-US" sz="3100" dirty="0">
                <a:solidFill>
                  <a:srgbClr val="404040"/>
                </a:solidFill>
              </a:rPr>
              <a:t> cookie.</a:t>
            </a:r>
          </a:p>
          <a:p>
            <a:pPr>
              <a:lnSpc>
                <a:spcPct val="90000"/>
              </a:lnSpc>
            </a:pPr>
            <a:endParaRPr lang="en-US" sz="31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404040"/>
                </a:solidFill>
              </a:rPr>
              <a:t>I </a:t>
            </a:r>
            <a:r>
              <a:rPr lang="en-US" sz="3100" dirty="0" err="1">
                <a:solidFill>
                  <a:srgbClr val="404040"/>
                </a:solidFill>
              </a:rPr>
              <a:t>principali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rischi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associati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alla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gestione</a:t>
            </a:r>
            <a:r>
              <a:rPr lang="en-US" sz="3100" dirty="0">
                <a:solidFill>
                  <a:srgbClr val="404040"/>
                </a:solidFill>
              </a:rPr>
              <a:t> di </a:t>
            </a:r>
            <a:r>
              <a:rPr lang="en-US" sz="3100" dirty="0" err="1">
                <a:solidFill>
                  <a:srgbClr val="404040"/>
                </a:solidFill>
              </a:rPr>
              <a:t>sessioni</a:t>
            </a:r>
            <a:r>
              <a:rPr lang="en-US" sz="3100" dirty="0">
                <a:solidFill>
                  <a:srgbClr val="404040"/>
                </a:solidFill>
              </a:rPr>
              <a:t> e cookie </a:t>
            </a:r>
            <a:r>
              <a:rPr lang="en-US" sz="3100" dirty="0" err="1">
                <a:solidFill>
                  <a:srgbClr val="404040"/>
                </a:solidFill>
              </a:rPr>
              <a:t>includono</a:t>
            </a:r>
            <a:r>
              <a:rPr lang="en-US" sz="3100" dirty="0">
                <a:solidFill>
                  <a:srgbClr val="40404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404040"/>
                </a:solidFill>
              </a:rPr>
              <a:t>- Session Hijacking: </a:t>
            </a:r>
            <a:r>
              <a:rPr lang="en-US" sz="3100" dirty="0" err="1">
                <a:solidFill>
                  <a:srgbClr val="404040"/>
                </a:solidFill>
              </a:rPr>
              <a:t>Furto</a:t>
            </a:r>
            <a:r>
              <a:rPr lang="en-US" sz="3100" dirty="0">
                <a:solidFill>
                  <a:srgbClr val="404040"/>
                </a:solidFill>
              </a:rPr>
              <a:t> del cookie per </a:t>
            </a:r>
            <a:r>
              <a:rPr lang="en-US" sz="3100" dirty="0" err="1">
                <a:solidFill>
                  <a:srgbClr val="404040"/>
                </a:solidFill>
              </a:rPr>
              <a:t>ottenere</a:t>
            </a:r>
            <a:r>
              <a:rPr lang="en-US" sz="3100" dirty="0">
                <a:solidFill>
                  <a:srgbClr val="404040"/>
                </a:solidFill>
              </a:rPr>
              <a:t> accesso non </a:t>
            </a:r>
            <a:r>
              <a:rPr lang="en-US" sz="3100" dirty="0" err="1">
                <a:solidFill>
                  <a:srgbClr val="404040"/>
                </a:solidFill>
              </a:rPr>
              <a:t>autorizzato</a:t>
            </a:r>
            <a:r>
              <a:rPr lang="en-US" sz="31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404040"/>
                </a:solidFill>
              </a:rPr>
              <a:t>- Session Fixation: </a:t>
            </a:r>
            <a:r>
              <a:rPr lang="en-US" sz="3100" dirty="0" err="1">
                <a:solidFill>
                  <a:srgbClr val="404040"/>
                </a:solidFill>
              </a:rPr>
              <a:t>Attacco</a:t>
            </a:r>
            <a:r>
              <a:rPr lang="en-US" sz="3100" dirty="0">
                <a:solidFill>
                  <a:srgbClr val="404040"/>
                </a:solidFill>
              </a:rPr>
              <a:t> in cui </a:t>
            </a:r>
            <a:r>
              <a:rPr lang="en-US" sz="3100" dirty="0" err="1">
                <a:solidFill>
                  <a:srgbClr val="404040"/>
                </a:solidFill>
              </a:rPr>
              <a:t>l'utente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viene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forzato</a:t>
            </a:r>
            <a:r>
              <a:rPr lang="en-US" sz="3100" dirty="0">
                <a:solidFill>
                  <a:srgbClr val="404040"/>
                </a:solidFill>
              </a:rPr>
              <a:t> a </a:t>
            </a:r>
            <a:r>
              <a:rPr lang="en-US" sz="3100" dirty="0" err="1">
                <a:solidFill>
                  <a:srgbClr val="404040"/>
                </a:solidFill>
              </a:rPr>
              <a:t>usare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una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sessione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esistente</a:t>
            </a:r>
            <a:r>
              <a:rPr lang="en-US" sz="31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404040"/>
                </a:solidFill>
              </a:rPr>
              <a:t>- XSS (Cross-Site Scripting): </a:t>
            </a:r>
            <a:r>
              <a:rPr lang="en-US" sz="3100" dirty="0" err="1">
                <a:solidFill>
                  <a:srgbClr val="404040"/>
                </a:solidFill>
              </a:rPr>
              <a:t>Esecuzione</a:t>
            </a:r>
            <a:r>
              <a:rPr lang="en-US" sz="3100" dirty="0">
                <a:solidFill>
                  <a:srgbClr val="404040"/>
                </a:solidFill>
              </a:rPr>
              <a:t> di </a:t>
            </a:r>
            <a:r>
              <a:rPr lang="en-US" sz="3100" dirty="0" err="1">
                <a:solidFill>
                  <a:srgbClr val="404040"/>
                </a:solidFill>
              </a:rPr>
              <a:t>codice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maligno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nel</a:t>
            </a:r>
            <a:r>
              <a:rPr lang="en-US" sz="3100" dirty="0">
                <a:solidFill>
                  <a:srgbClr val="404040"/>
                </a:solidFill>
              </a:rPr>
              <a:t> browser </a:t>
            </a:r>
            <a:r>
              <a:rPr lang="en-US" sz="3100" dirty="0" err="1">
                <a:solidFill>
                  <a:srgbClr val="404040"/>
                </a:solidFill>
              </a:rPr>
              <a:t>dell'utente</a:t>
            </a:r>
            <a:r>
              <a:rPr lang="en-US" sz="31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3100" b="1" dirty="0">
                <a:solidFill>
                  <a:srgbClr val="404040"/>
                </a:solidFill>
              </a:rPr>
              <a:t>- CSRF (Cross-Site Request Forgery): </a:t>
            </a:r>
            <a:r>
              <a:rPr lang="en-US" sz="3100" dirty="0" err="1">
                <a:solidFill>
                  <a:srgbClr val="404040"/>
                </a:solidFill>
              </a:rPr>
              <a:t>Attacchi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che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costringono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l'utente</a:t>
            </a:r>
            <a:r>
              <a:rPr lang="en-US" sz="3100" dirty="0">
                <a:solidFill>
                  <a:srgbClr val="404040"/>
                </a:solidFill>
              </a:rPr>
              <a:t> a </a:t>
            </a:r>
            <a:r>
              <a:rPr lang="en-US" sz="3100" dirty="0" err="1">
                <a:solidFill>
                  <a:srgbClr val="404040"/>
                </a:solidFill>
              </a:rPr>
              <a:t>eseguire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azioni</a:t>
            </a:r>
            <a:r>
              <a:rPr lang="en-US" sz="3100" dirty="0">
                <a:solidFill>
                  <a:srgbClr val="404040"/>
                </a:solidFill>
              </a:rPr>
              <a:t> non volute.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404040"/>
                </a:solidFill>
              </a:rPr>
              <a:t>Per </a:t>
            </a:r>
            <a:r>
              <a:rPr lang="en-US" sz="3100" dirty="0" err="1">
                <a:solidFill>
                  <a:srgbClr val="404040"/>
                </a:solidFill>
              </a:rPr>
              <a:t>mitigare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questi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rischi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sono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implementate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specifiche</a:t>
            </a:r>
            <a:r>
              <a:rPr lang="en-US" sz="3100" dirty="0">
                <a:solidFill>
                  <a:srgbClr val="404040"/>
                </a:solidFill>
              </a:rPr>
              <a:t> </a:t>
            </a:r>
            <a:r>
              <a:rPr lang="en-US" sz="3100" dirty="0" err="1">
                <a:solidFill>
                  <a:srgbClr val="404040"/>
                </a:solidFill>
              </a:rPr>
              <a:t>misure</a:t>
            </a:r>
            <a:r>
              <a:rPr lang="en-US" sz="3100" dirty="0">
                <a:solidFill>
                  <a:srgbClr val="404040"/>
                </a:solidFill>
              </a:rPr>
              <a:t> di </a:t>
            </a:r>
            <a:r>
              <a:rPr lang="en-US" sz="3100" dirty="0" err="1">
                <a:solidFill>
                  <a:srgbClr val="404040"/>
                </a:solidFill>
              </a:rPr>
              <a:t>sicurezza</a:t>
            </a:r>
            <a:r>
              <a:rPr lang="en-US" sz="31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9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538ED-7C32-5A0A-532F-E32CEA1A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04" y="956750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Configurazione</a:t>
            </a:r>
            <a:r>
              <a:rPr lang="en-US" sz="2000" dirty="0"/>
              <a:t> </a:t>
            </a:r>
            <a:r>
              <a:rPr lang="en-US" sz="2000" dirty="0" err="1"/>
              <a:t>generali</a:t>
            </a:r>
            <a:endParaRPr lang="en-US" sz="2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82EB6-351E-6660-7105-E72F7EDF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04" y="2638044"/>
            <a:ext cx="3204105" cy="1451947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/>
              <a:t>Di </a:t>
            </a:r>
            <a:r>
              <a:rPr lang="en-US" dirty="0" err="1"/>
              <a:t>seguito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riportate</a:t>
            </a:r>
            <a:r>
              <a:rPr lang="en-US" dirty="0"/>
              <a:t> le </a:t>
            </a:r>
            <a:r>
              <a:rPr lang="en-US" dirty="0" err="1"/>
              <a:t>righe</a:t>
            </a:r>
            <a:r>
              <a:rPr lang="en-US" dirty="0"/>
              <a:t> di </a:t>
            </a:r>
            <a:r>
              <a:rPr lang="en-US" dirty="0" err="1"/>
              <a:t>codice</a:t>
            </a:r>
            <a:r>
              <a:rPr lang="en-US" dirty="0"/>
              <a:t> dedicate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wep</a:t>
            </a:r>
            <a:r>
              <a:rPr lang="en-US" dirty="0"/>
              <a:t> app rispetto a </a:t>
            </a:r>
            <a:r>
              <a:rPr lang="en-US" dirty="0" err="1"/>
              <a:t>sessione</a:t>
            </a:r>
            <a:r>
              <a:rPr lang="en-US" dirty="0"/>
              <a:t> e cookie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BDCEC03-99AA-E3DA-AF34-B13305AE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319883"/>
            <a:ext cx="6227064" cy="22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2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CB12A2-DB20-DC7A-C144-6AD66623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74560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 err="1"/>
              <a:t>Ruoli</a:t>
            </a:r>
            <a:r>
              <a:rPr lang="en-US" sz="2400" dirty="0"/>
              <a:t> e </a:t>
            </a:r>
            <a:r>
              <a:rPr lang="en-US" sz="2400" dirty="0" err="1"/>
              <a:t>Funzionalità</a:t>
            </a:r>
            <a:r>
              <a:rPr lang="en-US" sz="2400" dirty="0"/>
              <a:t> - Admin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516980-A12C-B55C-F677-A25F36A0E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729564"/>
            <a:ext cx="5925310" cy="49870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amministratori</a:t>
            </a:r>
            <a:r>
              <a:rPr lang="en-US" sz="2000" dirty="0"/>
              <a:t> (Admin) </a:t>
            </a:r>
            <a:r>
              <a:rPr lang="en-US" sz="2000" dirty="0" err="1"/>
              <a:t>dispongono</a:t>
            </a:r>
            <a:r>
              <a:rPr lang="en-US" sz="2000" dirty="0"/>
              <a:t> di </a:t>
            </a:r>
            <a:r>
              <a:rPr lang="en-US" sz="2000" dirty="0" err="1"/>
              <a:t>privilegi</a:t>
            </a:r>
            <a:r>
              <a:rPr lang="en-US" sz="2000" dirty="0"/>
              <a:t> </a:t>
            </a:r>
            <a:r>
              <a:rPr lang="en-US" sz="2000" dirty="0" err="1"/>
              <a:t>avanzati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consentono</a:t>
            </a:r>
            <a:r>
              <a:rPr lang="en-US" sz="2000" dirty="0"/>
              <a:t> loro di </a:t>
            </a:r>
            <a:r>
              <a:rPr lang="en-US" sz="2000" dirty="0" err="1"/>
              <a:t>gestire</a:t>
            </a:r>
            <a:r>
              <a:rPr lang="en-US" sz="2000" dirty="0"/>
              <a:t> e </a:t>
            </a:r>
            <a:r>
              <a:rPr lang="en-US" sz="2000" dirty="0" err="1"/>
              <a:t>manipolare</a:t>
            </a:r>
            <a:r>
              <a:rPr lang="en-US" sz="2000" dirty="0"/>
              <a:t> il </a:t>
            </a:r>
            <a:r>
              <a:rPr lang="en-US" sz="2000" dirty="0" err="1"/>
              <a:t>contenuto</a:t>
            </a:r>
            <a:r>
              <a:rPr lang="en-US" sz="2000" dirty="0"/>
              <a:t> del </a:t>
            </a:r>
            <a:r>
              <a:rPr lang="en-US" sz="2000" dirty="0" err="1"/>
              <a:t>sito</a:t>
            </a:r>
            <a:r>
              <a:rPr lang="en-US" sz="20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b="1" dirty="0"/>
              <a:t>Upload: </a:t>
            </a:r>
            <a:r>
              <a:rPr lang="en-US" sz="2000" dirty="0" err="1"/>
              <a:t>Possibilità</a:t>
            </a:r>
            <a:r>
              <a:rPr lang="en-US" sz="2000" dirty="0"/>
              <a:t> di </a:t>
            </a:r>
            <a:r>
              <a:rPr lang="en-US" sz="2000" dirty="0" err="1"/>
              <a:t>caricare</a:t>
            </a:r>
            <a:r>
              <a:rPr lang="en-US" sz="2000" dirty="0"/>
              <a:t> </a:t>
            </a:r>
            <a:r>
              <a:rPr lang="en-US" sz="2000" dirty="0" err="1"/>
              <a:t>nuove</a:t>
            </a:r>
            <a:r>
              <a:rPr lang="en-US" sz="2000" dirty="0"/>
              <a:t> </a:t>
            </a:r>
            <a:r>
              <a:rPr lang="en-US" sz="2000" dirty="0" err="1"/>
              <a:t>versioni</a:t>
            </a:r>
            <a:r>
              <a:rPr lang="en-US" sz="2000" dirty="0"/>
              <a:t> </a:t>
            </a:r>
            <a:r>
              <a:rPr lang="en-US" sz="2000" dirty="0" err="1"/>
              <a:t>dell'APK</a:t>
            </a:r>
            <a:r>
              <a:rPr lang="en-US" sz="2000" dirty="0"/>
              <a:t> del </a:t>
            </a:r>
            <a:r>
              <a:rPr lang="en-US" sz="2000" dirty="0" err="1"/>
              <a:t>gioco</a:t>
            </a:r>
            <a:r>
              <a:rPr lang="en-US" sz="2000" dirty="0"/>
              <a:t>. Le </a:t>
            </a:r>
            <a:r>
              <a:rPr lang="en-US" sz="2000" dirty="0" err="1"/>
              <a:t>versioni</a:t>
            </a:r>
            <a:r>
              <a:rPr lang="en-US" sz="2000" dirty="0"/>
              <a:t> </a:t>
            </a:r>
            <a:r>
              <a:rPr lang="en-US" sz="2000" dirty="0" err="1"/>
              <a:t>caricate</a:t>
            </a:r>
            <a:r>
              <a:rPr lang="en-US" sz="2000" dirty="0"/>
              <a:t> </a:t>
            </a:r>
            <a:r>
              <a:rPr lang="en-US" sz="2000" dirty="0" err="1"/>
              <a:t>saranno</a:t>
            </a:r>
            <a:r>
              <a:rPr lang="en-US" sz="2000" dirty="0"/>
              <a:t> </a:t>
            </a:r>
            <a:r>
              <a:rPr lang="en-US" sz="2000" dirty="0" err="1"/>
              <a:t>immediatamente</a:t>
            </a:r>
            <a:r>
              <a:rPr lang="en-US" sz="2000" dirty="0"/>
              <a:t> </a:t>
            </a:r>
            <a:r>
              <a:rPr lang="en-US" sz="2000" dirty="0" err="1"/>
              <a:t>disponibili</a:t>
            </a:r>
            <a:r>
              <a:rPr lang="en-US" sz="2000" dirty="0"/>
              <a:t> per il download da </a:t>
            </a:r>
            <a:r>
              <a:rPr lang="en-US" sz="2000" dirty="0" err="1"/>
              <a:t>parte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b="1" dirty="0" err="1"/>
              <a:t>Vista_note</a:t>
            </a:r>
            <a:r>
              <a:rPr lang="en-US" sz="2000" b="1" dirty="0"/>
              <a:t>: </a:t>
            </a:r>
            <a:r>
              <a:rPr lang="en-US" sz="2000" dirty="0"/>
              <a:t>Accesso </a:t>
            </a:r>
            <a:r>
              <a:rPr lang="en-US" sz="2000" dirty="0" err="1"/>
              <a:t>completo</a:t>
            </a:r>
            <a:r>
              <a:rPr lang="en-US" sz="2000" dirty="0"/>
              <a:t> ai </a:t>
            </a:r>
            <a:r>
              <a:rPr lang="en-US" sz="2000" dirty="0" err="1"/>
              <a:t>suggerimenti</a:t>
            </a:r>
            <a:r>
              <a:rPr lang="en-US" sz="2000" dirty="0"/>
              <a:t> e alle </a:t>
            </a:r>
            <a:r>
              <a:rPr lang="en-US" sz="2000" dirty="0" err="1"/>
              <a:t>recensioni</a:t>
            </a:r>
            <a:r>
              <a:rPr lang="en-US" sz="2000" dirty="0"/>
              <a:t> </a:t>
            </a:r>
            <a:r>
              <a:rPr lang="en-US" sz="2000" dirty="0" err="1"/>
              <a:t>lasciate</a:t>
            </a:r>
            <a:r>
              <a:rPr lang="en-US" sz="2000" dirty="0"/>
              <a:t> </a:t>
            </a:r>
            <a:r>
              <a:rPr lang="en-US" sz="2000" dirty="0" err="1"/>
              <a:t>dagli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.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permette</a:t>
            </a:r>
            <a:r>
              <a:rPr lang="en-US" sz="2000" dirty="0"/>
              <a:t> </a:t>
            </a:r>
            <a:r>
              <a:rPr lang="en-US" sz="2000" dirty="0" err="1"/>
              <a:t>agli</a:t>
            </a:r>
            <a:r>
              <a:rPr lang="en-US" sz="2000" dirty="0"/>
              <a:t> </a:t>
            </a:r>
            <a:r>
              <a:rPr lang="en-US" sz="2000" dirty="0" err="1"/>
              <a:t>amministratori</a:t>
            </a:r>
            <a:r>
              <a:rPr lang="en-US" sz="2000" dirty="0"/>
              <a:t> di </a:t>
            </a:r>
            <a:r>
              <a:rPr lang="en-US" sz="2000" dirty="0" err="1"/>
              <a:t>analizzare</a:t>
            </a:r>
            <a:r>
              <a:rPr lang="en-US" sz="2000" dirty="0"/>
              <a:t> il feedback </a:t>
            </a:r>
            <a:r>
              <a:rPr lang="en-US" sz="2000" dirty="0" err="1"/>
              <a:t>ricevuto</a:t>
            </a:r>
            <a:r>
              <a:rPr lang="en-US" sz="2000" dirty="0"/>
              <a:t> per </a:t>
            </a:r>
            <a:r>
              <a:rPr lang="en-US" sz="2000" dirty="0" err="1"/>
              <a:t>migliorare</a:t>
            </a:r>
            <a:r>
              <a:rPr lang="en-US" sz="2000" dirty="0"/>
              <a:t> il </a:t>
            </a:r>
            <a:r>
              <a:rPr lang="en-US" sz="2000" dirty="0" err="1"/>
              <a:t>gioco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Grazie a </a:t>
            </a:r>
            <a:r>
              <a:rPr lang="en-US" sz="2000" dirty="0" err="1"/>
              <a:t>queste</a:t>
            </a:r>
            <a:r>
              <a:rPr lang="en-US" sz="2000" dirty="0"/>
              <a:t> </a:t>
            </a:r>
            <a:r>
              <a:rPr lang="en-US" sz="2000" dirty="0" err="1"/>
              <a:t>funzionalità</a:t>
            </a:r>
            <a:r>
              <a:rPr lang="en-US" sz="2000" dirty="0"/>
              <a:t>,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amministratori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garantire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il </a:t>
            </a:r>
            <a:r>
              <a:rPr lang="en-US" sz="2000" dirty="0" err="1"/>
              <a:t>gioco</a:t>
            </a:r>
            <a:r>
              <a:rPr lang="en-US" sz="2000" dirty="0"/>
              <a:t> </a:t>
            </a:r>
            <a:r>
              <a:rPr lang="en-US" sz="2000" dirty="0" err="1"/>
              <a:t>sia</a:t>
            </a:r>
            <a:r>
              <a:rPr lang="en-US" sz="2000" dirty="0"/>
              <a:t> sempre </a:t>
            </a:r>
            <a:r>
              <a:rPr lang="en-US" sz="2000" dirty="0" err="1"/>
              <a:t>aggiornato</a:t>
            </a:r>
            <a:r>
              <a:rPr lang="en-US" sz="2000" dirty="0"/>
              <a:t> in </a:t>
            </a:r>
            <a:r>
              <a:rPr lang="en-US" sz="2000" dirty="0" err="1"/>
              <a:t>funzione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bisogni</a:t>
            </a:r>
            <a:r>
              <a:rPr lang="en-US" sz="2000" dirty="0"/>
              <a:t> e le </a:t>
            </a:r>
            <a:r>
              <a:rPr lang="en-US" sz="2000" dirty="0" err="1"/>
              <a:t>aspettative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, </a:t>
            </a:r>
            <a:r>
              <a:rPr lang="en-US" sz="2000" dirty="0" err="1"/>
              <a:t>grazie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sezione</a:t>
            </a:r>
            <a:r>
              <a:rPr lang="en-US" sz="2000" dirty="0"/>
              <a:t> </a:t>
            </a:r>
            <a:r>
              <a:rPr lang="en-US" sz="2000" dirty="0" err="1"/>
              <a:t>dedicata</a:t>
            </a:r>
            <a:r>
              <a:rPr lang="en-US" sz="2000" dirty="0"/>
              <a:t> ai feedback.</a:t>
            </a:r>
          </a:p>
        </p:txBody>
      </p:sp>
      <p:pic>
        <p:nvPicPr>
          <p:cNvPr id="1026" name="Picture 2" descr="Admin - Free communications icons">
            <a:extLst>
              <a:ext uri="{FF2B5EF4-FFF2-40B4-BE49-F238E27FC236}">
                <a16:creationId xmlns:a16="http://schemas.microsoft.com/office/drawing/2014/main" id="{78A41EAD-E0B7-3077-5D6E-DBEA0013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9" r="14920"/>
          <a:stretch/>
        </p:blipFill>
        <p:spPr bwMode="auto">
          <a:xfrm>
            <a:off x="7600811" y="1549551"/>
            <a:ext cx="3974500" cy="53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2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2F5C-86D2-F286-42B4-5CCC2D531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C4625-07A7-E808-A870-359DD58C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6" y="236824"/>
            <a:ext cx="11121656" cy="954024"/>
          </a:xfrm>
        </p:spPr>
        <p:txBody>
          <a:bodyPr/>
          <a:lstStyle/>
          <a:p>
            <a:r>
              <a:rPr lang="it-IT" dirty="0"/>
              <a:t>1. Chiave Segreta (SECRET_KEY)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0AE26E-8064-CC73-37EE-11B4752F7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85" y="1496411"/>
            <a:ext cx="11121657" cy="1543493"/>
          </a:xfrm>
        </p:spPr>
        <p:txBody>
          <a:bodyPr>
            <a:normAutofit fontScale="92500"/>
          </a:bodyPr>
          <a:lstStyle/>
          <a:p>
            <a:r>
              <a:rPr lang="it-IT" sz="2800" dirty="0"/>
              <a:t>Definisce una chiave segreta utilizzata da </a:t>
            </a:r>
            <a:r>
              <a:rPr lang="it-IT" sz="2800" dirty="0" err="1"/>
              <a:t>Flask</a:t>
            </a:r>
            <a:r>
              <a:rPr lang="it-IT" sz="2800" dirty="0"/>
              <a:t> per proteggere i dati sensibili, come i cookie delle sessioni e i token.</a:t>
            </a:r>
          </a:p>
          <a:p>
            <a:r>
              <a:rPr lang="it-IT" sz="2800" dirty="0"/>
              <a:t>La chiave deve essere unica e segreta, preferibilmente generata casualmente.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A53BC545-1234-4321-F183-1735355726FC}"/>
              </a:ext>
            </a:extLst>
          </p:cNvPr>
          <p:cNvSpPr txBox="1">
            <a:spLocks/>
          </p:cNvSpPr>
          <p:nvPr/>
        </p:nvSpPr>
        <p:spPr>
          <a:xfrm>
            <a:off x="496185" y="4986443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Specifica il nome del cookie utilizzato per le sessioni </a:t>
            </a:r>
            <a:r>
              <a:rPr lang="it-IT" dirty="0" err="1"/>
              <a:t>Flask</a:t>
            </a:r>
            <a:r>
              <a:rPr lang="it-IT" dirty="0"/>
              <a:t>.</a:t>
            </a:r>
          </a:p>
          <a:p>
            <a:r>
              <a:rPr lang="it-IT" dirty="0"/>
              <a:t>Scegliere un nome unico per evitare conflitti con altri cookie.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789D1AF-EDAD-4A36-2D00-4EB861E29930}"/>
              </a:ext>
            </a:extLst>
          </p:cNvPr>
          <p:cNvSpPr txBox="1">
            <a:spLocks/>
          </p:cNvSpPr>
          <p:nvPr/>
        </p:nvSpPr>
        <p:spPr bwMode="black">
          <a:xfrm>
            <a:off x="496185" y="3429000"/>
            <a:ext cx="11121657" cy="10475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2. Nome del Cookie (SESSION_COOKIE_NAME)</a:t>
            </a:r>
          </a:p>
        </p:txBody>
      </p:sp>
    </p:spTree>
    <p:extLst>
      <p:ext uri="{BB962C8B-B14F-4D97-AF65-F5344CB8AC3E}">
        <p14:creationId xmlns:p14="http://schemas.microsoft.com/office/powerpoint/2010/main" val="138585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EB13-2896-018C-6429-DB851B4A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5E7278-8391-916E-D420-43D536D4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6" y="236824"/>
            <a:ext cx="11121656" cy="954024"/>
          </a:xfrm>
        </p:spPr>
        <p:txBody>
          <a:bodyPr/>
          <a:lstStyle/>
          <a:p>
            <a:r>
              <a:rPr lang="it-IT" dirty="0"/>
              <a:t>3. URI del Database (SQLALCHEMY_DATABASE_URI)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1A27CD-727B-814F-D106-F3F7BB85D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85" y="1496411"/>
            <a:ext cx="11121657" cy="1543493"/>
          </a:xfrm>
        </p:spPr>
        <p:txBody>
          <a:bodyPr>
            <a:normAutofit/>
          </a:bodyPr>
          <a:lstStyle/>
          <a:p>
            <a:r>
              <a:rPr lang="it-IT" sz="2800" dirty="0"/>
              <a:t>Imposta il percorso del database </a:t>
            </a:r>
            <a:r>
              <a:rPr lang="it-IT" sz="2800" dirty="0" err="1"/>
              <a:t>SQLAlchemy</a:t>
            </a:r>
            <a:r>
              <a:rPr lang="it-IT" sz="2800" dirty="0"/>
              <a:t> utilizzato dalla web app.</a:t>
            </a:r>
          </a:p>
          <a:p>
            <a:r>
              <a:rPr lang="it-IT" sz="2800" dirty="0"/>
              <a:t>Il valore del parametro deve definire il tipo di database e il suo percorso.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F9CF901-CF7C-3F12-5DBF-5151452E4915}"/>
              </a:ext>
            </a:extLst>
          </p:cNvPr>
          <p:cNvSpPr txBox="1">
            <a:spLocks/>
          </p:cNvSpPr>
          <p:nvPr/>
        </p:nvSpPr>
        <p:spPr>
          <a:xfrm>
            <a:off x="496185" y="4986443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Abilita il flag </a:t>
            </a:r>
            <a:r>
              <a:rPr lang="it-IT" dirty="0" err="1"/>
              <a:t>HttpOnly</a:t>
            </a:r>
            <a:r>
              <a:rPr lang="it-IT" dirty="0"/>
              <a:t> per i cookie delle sessioni, impedendo l'accesso tramite codice JavaScript.</a:t>
            </a:r>
          </a:p>
          <a:p>
            <a:r>
              <a:rPr lang="it-IT" dirty="0"/>
              <a:t>Protegge contro attacchi XSS, </a:t>
            </a:r>
            <a:r>
              <a:rPr lang="it-IT" dirty="0" err="1"/>
              <a:t>Hijacking</a:t>
            </a:r>
            <a:r>
              <a:rPr lang="it-IT" dirty="0"/>
              <a:t> e furto di cookie.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4729B815-E281-100A-213C-07B5B2E79DE2}"/>
              </a:ext>
            </a:extLst>
          </p:cNvPr>
          <p:cNvSpPr txBox="1">
            <a:spLocks/>
          </p:cNvSpPr>
          <p:nvPr/>
        </p:nvSpPr>
        <p:spPr bwMode="black">
          <a:xfrm>
            <a:off x="496185" y="3429000"/>
            <a:ext cx="11121657" cy="10475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Cookie </a:t>
            </a:r>
            <a:r>
              <a:rPr lang="en-US" dirty="0" err="1"/>
              <a:t>HTTPOnly</a:t>
            </a:r>
            <a:r>
              <a:rPr lang="en-US" dirty="0"/>
              <a:t> (SESSION_COOKIE_HTTPONLY)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475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6FE3-2BD8-1B75-A5B5-1FC42412B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1B6C1-2BB6-6172-B908-D021FBA6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6" y="236824"/>
            <a:ext cx="11121656" cy="954024"/>
          </a:xfrm>
        </p:spPr>
        <p:txBody>
          <a:bodyPr/>
          <a:lstStyle/>
          <a:p>
            <a:r>
              <a:rPr lang="it-IT" dirty="0"/>
              <a:t>5. Tipo di Sessione (SESSION_TYPE)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E40F81-EA67-1655-089F-F2DB2AA6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85" y="1496411"/>
            <a:ext cx="11121657" cy="1543493"/>
          </a:xfrm>
        </p:spPr>
        <p:txBody>
          <a:bodyPr>
            <a:normAutofit/>
          </a:bodyPr>
          <a:lstStyle/>
          <a:p>
            <a:r>
              <a:rPr lang="it-IT" sz="2800" dirty="0"/>
              <a:t>Specifica che le sessioni verranno memorizzate lato server utilizzando il filesystem.</a:t>
            </a:r>
          </a:p>
          <a:p>
            <a:r>
              <a:rPr lang="it-IT" sz="2800" dirty="0"/>
              <a:t>Garantisce maggiore sicurezza rispetto alla gestione client-side di </a:t>
            </a:r>
            <a:r>
              <a:rPr lang="it-IT" sz="2800" dirty="0" err="1"/>
              <a:t>Flask</a:t>
            </a:r>
            <a:r>
              <a:rPr lang="it-IT" sz="2800" dirty="0"/>
              <a:t>.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BD8635C9-EA60-51E9-E441-DDFE984C9DA5}"/>
              </a:ext>
            </a:extLst>
          </p:cNvPr>
          <p:cNvSpPr txBox="1">
            <a:spLocks/>
          </p:cNvSpPr>
          <p:nvPr/>
        </p:nvSpPr>
        <p:spPr>
          <a:xfrm>
            <a:off x="496185" y="4986443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Configura le sessioni come non permanenti, scadendo automaticamente.</a:t>
            </a:r>
          </a:p>
          <a:p>
            <a:r>
              <a:rPr lang="it-IT" dirty="0"/>
              <a:t>Ottimizza la gestione delle sessioni a breve termine.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98F70B0-7FE8-4313-F084-A5EE332C4DA6}"/>
              </a:ext>
            </a:extLst>
          </p:cNvPr>
          <p:cNvSpPr txBox="1">
            <a:spLocks/>
          </p:cNvSpPr>
          <p:nvPr/>
        </p:nvSpPr>
        <p:spPr bwMode="black">
          <a:xfrm>
            <a:off x="496185" y="3429000"/>
            <a:ext cx="11121657" cy="10475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6. Persistenza della Sessione (SESSION_PERMANENT)</a:t>
            </a:r>
          </a:p>
        </p:txBody>
      </p:sp>
    </p:spTree>
    <p:extLst>
      <p:ext uri="{BB962C8B-B14F-4D97-AF65-F5344CB8AC3E}">
        <p14:creationId xmlns:p14="http://schemas.microsoft.com/office/powerpoint/2010/main" val="176416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B465-7F4B-A804-0760-43F12827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9D4846-40FA-1E4B-5661-3D76E07C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6" y="236824"/>
            <a:ext cx="11121656" cy="954024"/>
          </a:xfrm>
        </p:spPr>
        <p:txBody>
          <a:bodyPr/>
          <a:lstStyle/>
          <a:p>
            <a:r>
              <a:rPr lang="en-US" dirty="0"/>
              <a:t>7. Cookie </a:t>
            </a:r>
            <a:r>
              <a:rPr lang="en-US" dirty="0" err="1"/>
              <a:t>SameSite</a:t>
            </a:r>
            <a:r>
              <a:rPr lang="en-US" dirty="0"/>
              <a:t> (SESSION_COOKIE_SAMESITE)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F69CCE-41C6-6DAB-4C12-02738A39B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85" y="1496411"/>
            <a:ext cx="11121657" cy="1543493"/>
          </a:xfrm>
        </p:spPr>
        <p:txBody>
          <a:bodyPr>
            <a:normAutofit/>
          </a:bodyPr>
          <a:lstStyle/>
          <a:p>
            <a:r>
              <a:rPr lang="it-IT" sz="2800" dirty="0"/>
              <a:t>Imposta il flag </a:t>
            </a:r>
            <a:r>
              <a:rPr lang="it-IT" sz="2800" dirty="0" err="1"/>
              <a:t>SameSite</a:t>
            </a:r>
            <a:r>
              <a:rPr lang="it-IT" sz="2800" dirty="0"/>
              <a:t> con valore </a:t>
            </a:r>
            <a:r>
              <a:rPr lang="it-IT" sz="2800" dirty="0" err="1"/>
              <a:t>Lax</a:t>
            </a:r>
            <a:r>
              <a:rPr lang="it-IT" sz="2800" dirty="0"/>
              <a:t> per i cookie delle sessioni.</a:t>
            </a:r>
          </a:p>
          <a:p>
            <a:r>
              <a:rPr lang="it-IT" sz="2800" dirty="0"/>
              <a:t>Previene l'invio dei cookie in richieste provenienti da altri siti, riducendo il rischio di attacchi CSRF e Session </a:t>
            </a:r>
            <a:r>
              <a:rPr lang="it-IT" sz="2800" dirty="0" err="1"/>
              <a:t>Fixation</a:t>
            </a:r>
            <a:r>
              <a:rPr lang="it-IT" sz="2800" dirty="0"/>
              <a:t>.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AB18DE31-AD4C-1DB8-58BA-7AF27DFC0798}"/>
              </a:ext>
            </a:extLst>
          </p:cNvPr>
          <p:cNvSpPr txBox="1">
            <a:spLocks/>
          </p:cNvSpPr>
          <p:nvPr/>
        </p:nvSpPr>
        <p:spPr>
          <a:xfrm>
            <a:off x="496185" y="4986443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Abilita il flag Secure, forzando l'invio dei cookie delle sessioni solo su connessioni HTTPS.</a:t>
            </a:r>
          </a:p>
          <a:p>
            <a:r>
              <a:rPr lang="it-IT" dirty="0"/>
              <a:t>Garantisce che i cookie non siano trasmessi in chiaro su connessioni HTTP.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10A1FC9-EFDD-ECEC-9516-A3CEA2C076CB}"/>
              </a:ext>
            </a:extLst>
          </p:cNvPr>
          <p:cNvSpPr txBox="1">
            <a:spLocks/>
          </p:cNvSpPr>
          <p:nvPr/>
        </p:nvSpPr>
        <p:spPr bwMode="black">
          <a:xfrm>
            <a:off x="496185" y="3429000"/>
            <a:ext cx="11121657" cy="104756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8. Cookie Secure (SESSION_COOKIE_SECURE)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052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DD1BF-DB24-CDEA-883B-F6002241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818B-AC9A-7396-CE7D-319BC017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85" y="236824"/>
            <a:ext cx="11121657" cy="546008"/>
          </a:xfrm>
        </p:spPr>
        <p:txBody>
          <a:bodyPr>
            <a:normAutofit fontScale="90000"/>
          </a:bodyPr>
          <a:lstStyle/>
          <a:p>
            <a:r>
              <a:rPr lang="it-IT" dirty="0"/>
              <a:t>9. Directory per le Sessioni (SESSION_FILE_DIR)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760118-6483-C057-7987-05B494BCE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85" y="950403"/>
            <a:ext cx="11121658" cy="1154398"/>
          </a:xfrm>
        </p:spPr>
        <p:txBody>
          <a:bodyPr>
            <a:normAutofit fontScale="85000" lnSpcReduction="20000"/>
          </a:bodyPr>
          <a:lstStyle/>
          <a:p>
            <a:r>
              <a:rPr lang="it-IT" sz="2800" dirty="0"/>
              <a:t>Specifica la directory dove vengono salvati i file delle sessioni lato server.</a:t>
            </a:r>
          </a:p>
          <a:p>
            <a:r>
              <a:rPr lang="it-IT" sz="2800" dirty="0"/>
              <a:t>La directory viene creata dinamicamente nel percorso specificato da </a:t>
            </a:r>
            <a:r>
              <a:rPr lang="it-IT" sz="2800" dirty="0" err="1"/>
              <a:t>app.instance_path</a:t>
            </a:r>
            <a:r>
              <a:rPr lang="it-IT" sz="2800" dirty="0"/>
              <a:t>.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58708670-68E2-EDE6-011C-DDCDCA8D6F44}"/>
              </a:ext>
            </a:extLst>
          </p:cNvPr>
          <p:cNvSpPr txBox="1">
            <a:spLocks/>
          </p:cNvSpPr>
          <p:nvPr/>
        </p:nvSpPr>
        <p:spPr>
          <a:xfrm>
            <a:off x="496184" y="3286449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Configura una durata massima per le sessioni, impostandola a 30 minuti.</a:t>
            </a:r>
          </a:p>
          <a:p>
            <a:r>
              <a:rPr lang="it-IT" dirty="0"/>
              <a:t>Dopo </a:t>
            </a:r>
            <a:r>
              <a:rPr lang="it-IT" u="sng" dirty="0"/>
              <a:t>30</a:t>
            </a:r>
            <a:r>
              <a:rPr lang="it-IT" dirty="0"/>
              <a:t> minuti, l'utente dovrà autenticarsi nuovamente.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06FD7B2-526A-40E8-EC13-43D00A4A8C1B}"/>
              </a:ext>
            </a:extLst>
          </p:cNvPr>
          <p:cNvSpPr txBox="1">
            <a:spLocks/>
          </p:cNvSpPr>
          <p:nvPr/>
        </p:nvSpPr>
        <p:spPr bwMode="black">
          <a:xfrm>
            <a:off x="496185" y="2272372"/>
            <a:ext cx="11121657" cy="7219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10. Durata della Sessione (PERMANENT_SESSION_LIFETIME)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4C6A162B-0137-4E0C-5730-6DD65EB7A0A1}"/>
              </a:ext>
            </a:extLst>
          </p:cNvPr>
          <p:cNvSpPr txBox="1">
            <a:spLocks/>
          </p:cNvSpPr>
          <p:nvPr/>
        </p:nvSpPr>
        <p:spPr>
          <a:xfrm>
            <a:off x="496183" y="5557099"/>
            <a:ext cx="11121657" cy="115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Specifica che lo schema preferito per le URL della web app è HTTPS.</a:t>
            </a:r>
          </a:p>
          <a:p>
            <a:r>
              <a:rPr lang="it-IT" dirty="0"/>
              <a:t>Garantisce che tutte le comunicazioni avvengano su connessioni sicure.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58666B5-6625-6598-B8B9-9DEB281A53DD}"/>
              </a:ext>
            </a:extLst>
          </p:cNvPr>
          <p:cNvSpPr txBox="1">
            <a:spLocks/>
          </p:cNvSpPr>
          <p:nvPr/>
        </p:nvSpPr>
        <p:spPr bwMode="black">
          <a:xfrm>
            <a:off x="496184" y="4543022"/>
            <a:ext cx="11121657" cy="7219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11. Schema URL Preferito (PREFERRED_URL_SCHEME)</a:t>
            </a:r>
          </a:p>
        </p:txBody>
      </p:sp>
    </p:spTree>
    <p:extLst>
      <p:ext uri="{BB962C8B-B14F-4D97-AF65-F5344CB8AC3E}">
        <p14:creationId xmlns:p14="http://schemas.microsoft.com/office/powerpoint/2010/main" val="338705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0F6DBD-FCA6-31F7-9899-1B20F875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1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Integrazione di un Server LDAP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C3CE72-C179-5A31-9B0E-4C86CEF5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804" y="2047874"/>
            <a:ext cx="6647307" cy="4664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L'integrazione</a:t>
            </a:r>
            <a:r>
              <a:rPr lang="en-US" sz="2000" dirty="0"/>
              <a:t> di un server LDAP </a:t>
            </a:r>
            <a:r>
              <a:rPr lang="en-US" sz="2000" dirty="0" err="1"/>
              <a:t>consente</a:t>
            </a:r>
            <a:r>
              <a:rPr lang="en-US" sz="2000" dirty="0"/>
              <a:t> di </a:t>
            </a:r>
            <a:r>
              <a:rPr lang="en-US" sz="2000" dirty="0" err="1"/>
              <a:t>gestire</a:t>
            </a:r>
            <a:r>
              <a:rPr lang="en-US" sz="2000" dirty="0"/>
              <a:t> in </a:t>
            </a:r>
            <a:r>
              <a:rPr lang="en-US" sz="2000" dirty="0" err="1"/>
              <a:t>maniera</a:t>
            </a:r>
            <a:r>
              <a:rPr lang="en-US" sz="2000" dirty="0"/>
              <a:t> </a:t>
            </a:r>
            <a:r>
              <a:rPr lang="en-US" sz="2000" dirty="0" err="1"/>
              <a:t>centralizzata</a:t>
            </a:r>
            <a:r>
              <a:rPr lang="en-US" sz="2000" dirty="0"/>
              <a:t> </a:t>
            </a:r>
            <a:r>
              <a:rPr lang="en-US" sz="2000" dirty="0" err="1"/>
              <a:t>identificazione</a:t>
            </a:r>
            <a:r>
              <a:rPr lang="en-US" sz="2000" dirty="0"/>
              <a:t>, </a:t>
            </a:r>
            <a:r>
              <a:rPr lang="en-US" sz="2000" dirty="0" err="1"/>
              <a:t>autenticazione</a:t>
            </a:r>
            <a:r>
              <a:rPr lang="en-US" sz="2000" dirty="0"/>
              <a:t> e </a:t>
            </a:r>
            <a:r>
              <a:rPr lang="en-US" sz="2000" dirty="0" err="1"/>
              <a:t>autorizzazione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web app.</a:t>
            </a:r>
          </a:p>
          <a:p>
            <a:r>
              <a:rPr lang="en-US" sz="2000" dirty="0"/>
              <a:t>LDAP è un </a:t>
            </a:r>
            <a:r>
              <a:rPr lang="en-US" sz="2000" dirty="0" err="1"/>
              <a:t>protocollo</a:t>
            </a:r>
            <a:r>
              <a:rPr lang="en-US" sz="2000" dirty="0"/>
              <a:t> standard per la </a:t>
            </a:r>
            <a:r>
              <a:rPr lang="en-US" sz="2000" dirty="0" err="1"/>
              <a:t>gestione</a:t>
            </a:r>
            <a:r>
              <a:rPr lang="en-US" sz="2000" dirty="0"/>
              <a:t> di directory di </a:t>
            </a:r>
            <a:r>
              <a:rPr lang="en-US" sz="2000" dirty="0" err="1"/>
              <a:t>utenti</a:t>
            </a:r>
            <a:r>
              <a:rPr lang="en-US" sz="2000" dirty="0"/>
              <a:t> e </a:t>
            </a:r>
            <a:r>
              <a:rPr lang="en-US" sz="2000" dirty="0" err="1"/>
              <a:t>risorse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Anche</a:t>
            </a:r>
            <a:r>
              <a:rPr lang="en-US" sz="2000" dirty="0"/>
              <a:t> per LDAP,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certificati</a:t>
            </a:r>
            <a:r>
              <a:rPr lang="en-US" sz="2000" dirty="0"/>
              <a:t> auto-signed non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accettati</a:t>
            </a:r>
            <a:r>
              <a:rPr lang="en-US" sz="2000" dirty="0"/>
              <a:t>.</a:t>
            </a:r>
          </a:p>
          <a:p>
            <a:r>
              <a:rPr lang="en-US" sz="2000" dirty="0"/>
              <a:t>Il server LDAP è </a:t>
            </a:r>
            <a:r>
              <a:rPr lang="en-US" sz="2000" dirty="0" err="1"/>
              <a:t>configurato</a:t>
            </a:r>
            <a:r>
              <a:rPr lang="en-US" sz="2000" dirty="0"/>
              <a:t> per </a:t>
            </a:r>
            <a:r>
              <a:rPr lang="en-US" sz="2000" dirty="0" err="1"/>
              <a:t>utilizzare</a:t>
            </a:r>
            <a:r>
              <a:rPr lang="en-US" sz="2000" dirty="0"/>
              <a:t> HTTP, con la </a:t>
            </a:r>
            <a:r>
              <a:rPr lang="en-US" sz="2000" dirty="0" err="1"/>
              <a:t>configurazione</a:t>
            </a:r>
            <a:r>
              <a:rPr lang="en-US" sz="2000" dirty="0"/>
              <a:t> HTTPS </a:t>
            </a:r>
            <a:r>
              <a:rPr lang="en-US" sz="2000" dirty="0" err="1"/>
              <a:t>disabilitata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pic>
        <p:nvPicPr>
          <p:cNvPr id="6146" name="Picture 2" descr="LDAP 101. Lightweight Directory Access Protocol | by Steven Andianto |  Medium">
            <a:extLst>
              <a:ext uri="{FF2B5EF4-FFF2-40B4-BE49-F238E27FC236}">
                <a16:creationId xmlns:a16="http://schemas.microsoft.com/office/drawing/2014/main" id="{DDD9F5BF-2551-7E38-B65B-909C73ED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46" y="347330"/>
            <a:ext cx="2238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556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039537-A103-5E88-A5CB-A836E154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447241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Configurazione e Avvio del Server LDAP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69EF0B-E41E-C9BE-0FE7-E2CD9EFF7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43" y="1864242"/>
            <a:ext cx="4591007" cy="4727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Il server LDAP è </a:t>
            </a:r>
            <a:r>
              <a:rPr lang="en-US" sz="2200" dirty="0" err="1"/>
              <a:t>stato</a:t>
            </a:r>
            <a:r>
              <a:rPr lang="en-US" sz="2200" dirty="0"/>
              <a:t> </a:t>
            </a:r>
            <a:r>
              <a:rPr lang="en-US" sz="2200" dirty="0" err="1"/>
              <a:t>avviato</a:t>
            </a:r>
            <a:r>
              <a:rPr lang="en-US" sz="2200" dirty="0"/>
              <a:t> </a:t>
            </a:r>
            <a:r>
              <a:rPr lang="en-US" sz="2200" dirty="0" err="1"/>
              <a:t>tramite</a:t>
            </a:r>
            <a:r>
              <a:rPr lang="en-US" sz="2200" dirty="0"/>
              <a:t> Docker con il </a:t>
            </a:r>
            <a:r>
              <a:rPr lang="en-US" sz="2200" dirty="0" err="1"/>
              <a:t>comando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pPr marL="0"/>
            <a:r>
              <a:rPr lang="en-US" sz="2200" i="1" dirty="0"/>
              <a:t>docker run --name </a:t>
            </a:r>
            <a:r>
              <a:rPr lang="en-US" sz="2200" i="1" dirty="0" err="1"/>
              <a:t>openldap</a:t>
            </a:r>
            <a:r>
              <a:rPr lang="en-US" sz="2200" i="1" dirty="0"/>
              <a:t>-server -e LDAP_ORGANISATION="</a:t>
            </a:r>
            <a:r>
              <a:rPr lang="en-US" sz="2200" i="1" dirty="0" err="1"/>
              <a:t>LDAP_Example</a:t>
            </a:r>
            <a:r>
              <a:rPr lang="en-US" sz="2200" i="1" dirty="0"/>
              <a:t>" -e LDAP_DOMAIN="flaskwebapp.com" -e LDAP_ADMIN_PASSWORD="admin" -p 389:389 -d </a:t>
            </a:r>
            <a:r>
              <a:rPr lang="en-US" sz="2200" i="1" dirty="0" err="1"/>
              <a:t>osixia</a:t>
            </a:r>
            <a:r>
              <a:rPr lang="en-US" sz="2200" i="1" dirty="0"/>
              <a:t>/</a:t>
            </a:r>
            <a:r>
              <a:rPr lang="en-US" sz="2200" i="1" dirty="0" err="1"/>
              <a:t>openldap:latest</a:t>
            </a:r>
            <a:endParaRPr lang="en-US" sz="2200" i="1" dirty="0"/>
          </a:p>
          <a:p>
            <a:pPr marL="0"/>
            <a:endParaRPr lang="en-US" sz="2200" i="1" dirty="0"/>
          </a:p>
          <a:p>
            <a:r>
              <a:rPr lang="en-US" sz="2200" dirty="0" err="1"/>
              <a:t>Questo</a:t>
            </a:r>
            <a:r>
              <a:rPr lang="en-US" sz="2200" dirty="0"/>
              <a:t> </a:t>
            </a:r>
            <a:r>
              <a:rPr lang="en-US" sz="2200" dirty="0" err="1"/>
              <a:t>comando</a:t>
            </a:r>
            <a:r>
              <a:rPr lang="en-US" sz="2200" dirty="0"/>
              <a:t> </a:t>
            </a:r>
            <a:r>
              <a:rPr lang="en-US" sz="2200" dirty="0" err="1"/>
              <a:t>avvia</a:t>
            </a:r>
            <a:r>
              <a:rPr lang="en-US" sz="2200" dirty="0"/>
              <a:t> il server e </a:t>
            </a:r>
            <a:r>
              <a:rPr lang="en-US" sz="2200" dirty="0" err="1"/>
              <a:t>configura</a:t>
            </a:r>
            <a:r>
              <a:rPr lang="en-US" sz="2200" dirty="0"/>
              <a:t> le </a:t>
            </a:r>
            <a:r>
              <a:rPr lang="en-US" sz="2200" dirty="0" err="1"/>
              <a:t>impostazioni</a:t>
            </a:r>
            <a:r>
              <a:rPr lang="en-US" sz="2200" dirty="0"/>
              <a:t> di base.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D5D9BE-836D-9B0E-79E9-CBD05E4F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619978"/>
            <a:ext cx="4782312" cy="16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10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FBF39-4E99-2E9B-CAB3-65E14984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409039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Configurazione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Apache Directory Studio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FE4A5A2-0D72-EFEB-6222-46CCB03C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44" y="2013098"/>
            <a:ext cx="4492932" cy="3888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configurazione</a:t>
            </a:r>
            <a:r>
              <a:rPr lang="en-US" sz="2000" dirty="0"/>
              <a:t> del server LDAP </a:t>
            </a:r>
            <a:r>
              <a:rPr lang="en-US" sz="2000" dirty="0" err="1"/>
              <a:t>avviene</a:t>
            </a:r>
            <a:r>
              <a:rPr lang="en-US" sz="2000" dirty="0"/>
              <a:t> nell’__</a:t>
            </a:r>
            <a:r>
              <a:rPr lang="en-US" sz="2000" dirty="0" err="1"/>
              <a:t>init</a:t>
            </a:r>
            <a:r>
              <a:rPr lang="en-US" sz="2000" dirty="0"/>
              <a:t>__ e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popolato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Apache Directory Studio.</a:t>
            </a:r>
          </a:p>
          <a:p>
            <a:r>
              <a:rPr lang="en-US" sz="2000" dirty="0" err="1"/>
              <a:t>Vengono</a:t>
            </a:r>
            <a:r>
              <a:rPr lang="en-US" sz="2000" dirty="0"/>
              <a:t> definite le </a:t>
            </a:r>
            <a:r>
              <a:rPr lang="en-US" sz="2000" dirty="0" err="1"/>
              <a:t>unità</a:t>
            </a:r>
            <a:r>
              <a:rPr lang="en-US" sz="2000" dirty="0"/>
              <a:t> </a:t>
            </a:r>
            <a:r>
              <a:rPr lang="en-US" sz="2000" dirty="0" err="1"/>
              <a:t>organizzative</a:t>
            </a:r>
            <a:r>
              <a:rPr lang="en-US" sz="2000" dirty="0"/>
              <a:t> (OU) per la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ruoli</a:t>
            </a:r>
            <a:r>
              <a:rPr lang="en-US" sz="2000" dirty="0"/>
              <a:t> e </a:t>
            </a:r>
            <a:r>
              <a:rPr lang="en-US" sz="2000" dirty="0" err="1"/>
              <a:t>utenti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web app.</a:t>
            </a:r>
          </a:p>
          <a:p>
            <a:r>
              <a:rPr lang="en-US" sz="2000" dirty="0"/>
              <a:t>Di </a:t>
            </a:r>
            <a:r>
              <a:rPr lang="en-US" sz="2000" dirty="0" err="1"/>
              <a:t>fianco</a:t>
            </a:r>
            <a:r>
              <a:rPr lang="en-US" sz="2000" dirty="0"/>
              <a:t> è </a:t>
            </a:r>
            <a:r>
              <a:rPr lang="en-US" sz="2000" dirty="0" err="1"/>
              <a:t>riportata</a:t>
            </a:r>
            <a:r>
              <a:rPr lang="en-US" sz="2000" dirty="0"/>
              <a:t> la </a:t>
            </a:r>
            <a:r>
              <a:rPr lang="en-US" sz="2000" dirty="0" err="1"/>
              <a:t>configurazione</a:t>
            </a:r>
            <a:r>
              <a:rPr lang="en-US" sz="2000" dirty="0"/>
              <a:t> nell’__</a:t>
            </a:r>
            <a:r>
              <a:rPr lang="en-US" sz="2000" dirty="0" err="1"/>
              <a:t>init</a:t>
            </a:r>
            <a:r>
              <a:rPr lang="en-US" sz="2000" dirty="0"/>
              <a:t>__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9C3345EE-6F0E-C4AA-9931-6E6BDE87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597759"/>
            <a:ext cx="4782312" cy="36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1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E50FBA-CF19-C683-D198-E30D4580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Parametri di Connessione al Server LDAP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BCAF7E-BD4F-DB45-1857-FDAA8BA4E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428" y="1921561"/>
            <a:ext cx="8995144" cy="350813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LDAP_HOST: Indica </a:t>
            </a:r>
            <a:r>
              <a:rPr lang="en-US" sz="1700" dirty="0" err="1">
                <a:solidFill>
                  <a:srgbClr val="404040"/>
                </a:solidFill>
              </a:rPr>
              <a:t>l'host</a:t>
            </a:r>
            <a:r>
              <a:rPr lang="en-US" sz="1700" dirty="0">
                <a:solidFill>
                  <a:srgbClr val="404040"/>
                </a:solidFill>
              </a:rPr>
              <a:t> del server LDAP,  </a:t>
            </a:r>
            <a:r>
              <a:rPr lang="en-US" sz="1700" dirty="0" err="1">
                <a:solidFill>
                  <a:srgbClr val="404040"/>
                </a:solidFill>
              </a:rPr>
              <a:t>nel</a:t>
            </a:r>
            <a:r>
              <a:rPr lang="en-US" sz="1700" dirty="0">
                <a:solidFill>
                  <a:srgbClr val="404040"/>
                </a:solidFill>
              </a:rPr>
              <a:t> nostro </a:t>
            </a:r>
            <a:r>
              <a:rPr lang="en-US" sz="1700" dirty="0" err="1">
                <a:solidFill>
                  <a:srgbClr val="404040"/>
                </a:solidFill>
              </a:rPr>
              <a:t>caso</a:t>
            </a:r>
            <a:r>
              <a:rPr lang="en-US" sz="1700" dirty="0">
                <a:solidFill>
                  <a:srgbClr val="404040"/>
                </a:solidFill>
              </a:rPr>
              <a:t> localhost.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LDAP_PORT: Porta del server LDAP, 389 per il </a:t>
            </a:r>
            <a:r>
              <a:rPr lang="en-US" sz="1700" dirty="0" err="1">
                <a:solidFill>
                  <a:srgbClr val="404040"/>
                </a:solidFill>
              </a:rPr>
              <a:t>protocollo</a:t>
            </a:r>
            <a:r>
              <a:rPr lang="en-US" sz="1700" dirty="0">
                <a:solidFill>
                  <a:srgbClr val="404040"/>
                </a:solidFill>
              </a:rPr>
              <a:t> non </a:t>
            </a:r>
            <a:r>
              <a:rPr lang="en-US" sz="1700" dirty="0" err="1">
                <a:solidFill>
                  <a:srgbClr val="404040"/>
                </a:solidFill>
              </a:rPr>
              <a:t>cifrato</a:t>
            </a:r>
            <a:r>
              <a:rPr lang="en-US" sz="17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404040"/>
              </a:solidFill>
            </a:endParaRPr>
          </a:p>
          <a:p>
            <a:pPr marL="0">
              <a:lnSpc>
                <a:spcPct val="90000"/>
              </a:lnSpc>
            </a:pPr>
            <a:r>
              <a:rPr lang="en-US" sz="1700" b="1" dirty="0">
                <a:solidFill>
                  <a:srgbClr val="404040"/>
                </a:solidFill>
              </a:rPr>
              <a:t>Se </a:t>
            </a:r>
            <a:r>
              <a:rPr lang="en-US" sz="1700" b="1" dirty="0" err="1">
                <a:solidFill>
                  <a:srgbClr val="404040"/>
                </a:solidFill>
              </a:rPr>
              <a:t>si</a:t>
            </a:r>
            <a:r>
              <a:rPr lang="en-US" sz="1700" b="1" dirty="0">
                <a:solidFill>
                  <a:srgbClr val="404040"/>
                </a:solidFill>
              </a:rPr>
              <a:t> </a:t>
            </a:r>
            <a:r>
              <a:rPr lang="en-US" sz="1700" b="1" dirty="0" err="1">
                <a:solidFill>
                  <a:srgbClr val="404040"/>
                </a:solidFill>
              </a:rPr>
              <a:t>decidessi</a:t>
            </a:r>
            <a:r>
              <a:rPr lang="en-US" sz="1700" b="1" dirty="0">
                <a:solidFill>
                  <a:srgbClr val="404040"/>
                </a:solidFill>
              </a:rPr>
              <a:t> di </a:t>
            </a:r>
            <a:r>
              <a:rPr lang="en-US" sz="1700" b="1" dirty="0" err="1">
                <a:solidFill>
                  <a:srgbClr val="404040"/>
                </a:solidFill>
              </a:rPr>
              <a:t>passare</a:t>
            </a:r>
            <a:r>
              <a:rPr lang="en-US" sz="1700" b="1" dirty="0">
                <a:solidFill>
                  <a:srgbClr val="404040"/>
                </a:solidFill>
              </a:rPr>
              <a:t> ad HTTPS: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LDAP_USE_TLS: </a:t>
            </a:r>
            <a:r>
              <a:rPr lang="en-US" sz="1700" dirty="0" err="1">
                <a:solidFill>
                  <a:srgbClr val="404040"/>
                </a:solidFill>
              </a:rPr>
              <a:t>Specifica</a:t>
            </a:r>
            <a:r>
              <a:rPr lang="en-US" sz="1700" dirty="0">
                <a:solidFill>
                  <a:srgbClr val="404040"/>
                </a:solidFill>
              </a:rPr>
              <a:t> </a:t>
            </a:r>
            <a:r>
              <a:rPr lang="en-US" sz="1700" dirty="0" err="1">
                <a:solidFill>
                  <a:srgbClr val="404040"/>
                </a:solidFill>
              </a:rPr>
              <a:t>l'utilizzo</a:t>
            </a:r>
            <a:r>
              <a:rPr lang="en-US" sz="1700" dirty="0">
                <a:solidFill>
                  <a:srgbClr val="404040"/>
                </a:solidFill>
              </a:rPr>
              <a:t> di </a:t>
            </a:r>
            <a:r>
              <a:rPr lang="en-US" sz="1700" dirty="0" err="1">
                <a:solidFill>
                  <a:srgbClr val="404040"/>
                </a:solidFill>
              </a:rPr>
              <a:t>una</a:t>
            </a:r>
            <a:r>
              <a:rPr lang="en-US" sz="1700" dirty="0">
                <a:solidFill>
                  <a:srgbClr val="404040"/>
                </a:solidFill>
              </a:rPr>
              <a:t> </a:t>
            </a:r>
            <a:r>
              <a:rPr lang="en-US" sz="1700" dirty="0" err="1">
                <a:solidFill>
                  <a:srgbClr val="404040"/>
                </a:solidFill>
              </a:rPr>
              <a:t>connessione</a:t>
            </a:r>
            <a:r>
              <a:rPr lang="en-US" sz="1700" dirty="0">
                <a:solidFill>
                  <a:srgbClr val="404040"/>
                </a:solidFill>
              </a:rPr>
              <a:t> </a:t>
            </a:r>
            <a:r>
              <a:rPr lang="en-US" sz="1700" dirty="0" err="1">
                <a:solidFill>
                  <a:srgbClr val="404040"/>
                </a:solidFill>
              </a:rPr>
              <a:t>sicura</a:t>
            </a:r>
            <a:r>
              <a:rPr lang="en-US" sz="1700" dirty="0">
                <a:solidFill>
                  <a:srgbClr val="404040"/>
                </a:solidFill>
              </a:rPr>
              <a:t> TLS (</a:t>
            </a:r>
            <a:r>
              <a:rPr lang="en-US" sz="1700" dirty="0" err="1">
                <a:solidFill>
                  <a:srgbClr val="404040"/>
                </a:solidFill>
              </a:rPr>
              <a:t>opzionale</a:t>
            </a:r>
            <a:r>
              <a:rPr lang="en-US" sz="1700" dirty="0">
                <a:solidFill>
                  <a:srgbClr val="404040"/>
                </a:solidFill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LDAP_PORT: Porta </a:t>
            </a:r>
            <a:r>
              <a:rPr lang="en-US" sz="1700" dirty="0" err="1">
                <a:solidFill>
                  <a:srgbClr val="404040"/>
                </a:solidFill>
              </a:rPr>
              <a:t>predefinita</a:t>
            </a:r>
            <a:r>
              <a:rPr lang="en-US" sz="1700" dirty="0">
                <a:solidFill>
                  <a:srgbClr val="404040"/>
                </a:solidFill>
              </a:rPr>
              <a:t> per LDAPS è 636.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LDAP_REQUIRE_CERT: Se il server </a:t>
            </a:r>
            <a:r>
              <a:rPr lang="en-US" sz="1700" dirty="0" err="1">
                <a:solidFill>
                  <a:srgbClr val="404040"/>
                </a:solidFill>
              </a:rPr>
              <a:t>richiede</a:t>
            </a:r>
            <a:r>
              <a:rPr lang="en-US" sz="1700" dirty="0">
                <a:solidFill>
                  <a:srgbClr val="404040"/>
                </a:solidFill>
              </a:rPr>
              <a:t> </a:t>
            </a:r>
            <a:r>
              <a:rPr lang="en-US" sz="1700" dirty="0" err="1">
                <a:solidFill>
                  <a:srgbClr val="404040"/>
                </a:solidFill>
              </a:rPr>
              <a:t>certificati</a:t>
            </a:r>
            <a:r>
              <a:rPr lang="en-US" sz="1700" dirty="0">
                <a:solidFill>
                  <a:srgbClr val="404040"/>
                </a:solidFill>
              </a:rPr>
              <a:t> per la </a:t>
            </a:r>
            <a:r>
              <a:rPr lang="en-US" sz="1700" dirty="0" err="1">
                <a:solidFill>
                  <a:srgbClr val="404040"/>
                </a:solidFill>
              </a:rPr>
              <a:t>connessione</a:t>
            </a:r>
            <a:r>
              <a:rPr lang="en-US" sz="17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404040"/>
                </a:solidFill>
              </a:rPr>
              <a:t> LDAP_TLS_CA_CERTS_FILE: </a:t>
            </a:r>
            <a:r>
              <a:rPr lang="en-US" sz="1700" dirty="0" err="1">
                <a:solidFill>
                  <a:srgbClr val="404040"/>
                </a:solidFill>
              </a:rPr>
              <a:t>Percorso</a:t>
            </a:r>
            <a:r>
              <a:rPr lang="en-US" sz="1700" dirty="0">
                <a:solidFill>
                  <a:srgbClr val="404040"/>
                </a:solidFill>
              </a:rPr>
              <a:t> al </a:t>
            </a:r>
            <a:r>
              <a:rPr lang="en-US" sz="1700" dirty="0" err="1">
                <a:solidFill>
                  <a:srgbClr val="404040"/>
                </a:solidFill>
              </a:rPr>
              <a:t>certificato</a:t>
            </a:r>
            <a:r>
              <a:rPr lang="en-US" sz="1700" dirty="0">
                <a:solidFill>
                  <a:srgbClr val="404040"/>
                </a:solidFill>
              </a:rPr>
              <a:t> </a:t>
            </a:r>
            <a:r>
              <a:rPr lang="en-US" sz="1700" dirty="0" err="1">
                <a:solidFill>
                  <a:srgbClr val="404040"/>
                </a:solidFill>
              </a:rPr>
              <a:t>della</a:t>
            </a:r>
            <a:r>
              <a:rPr lang="en-US" sz="1700" dirty="0">
                <a:solidFill>
                  <a:srgbClr val="404040"/>
                </a:solidFill>
              </a:rPr>
              <a:t> CA per </a:t>
            </a:r>
            <a:r>
              <a:rPr lang="en-US" sz="1700" dirty="0" err="1">
                <a:solidFill>
                  <a:srgbClr val="404040"/>
                </a:solidFill>
              </a:rPr>
              <a:t>validare</a:t>
            </a:r>
            <a:r>
              <a:rPr lang="en-US" sz="1700" dirty="0">
                <a:solidFill>
                  <a:srgbClr val="404040"/>
                </a:solidFill>
              </a:rPr>
              <a:t> il </a:t>
            </a:r>
            <a:r>
              <a:rPr lang="en-US" sz="1700" dirty="0" err="1">
                <a:solidFill>
                  <a:srgbClr val="404040"/>
                </a:solidFill>
              </a:rPr>
              <a:t>certificato</a:t>
            </a:r>
            <a:r>
              <a:rPr lang="en-US" sz="1700" dirty="0">
                <a:solidFill>
                  <a:srgbClr val="404040"/>
                </a:solidFill>
              </a:rPr>
              <a:t> del server.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57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1E22C7-2C60-B0BF-5AF9-5A668360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Base DN e Autenticazione tramite bind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B75EAA-F987-0689-AEEF-4205508A4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95" y="1991833"/>
            <a:ext cx="9136912" cy="34095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 LDAP_BASE_DN: Punto di </a:t>
            </a:r>
            <a:r>
              <a:rPr lang="en-US" sz="2000" dirty="0" err="1">
                <a:solidFill>
                  <a:srgbClr val="404040"/>
                </a:solidFill>
              </a:rPr>
              <a:t>partenza</a:t>
            </a:r>
            <a:r>
              <a:rPr lang="en-US" sz="2000" dirty="0">
                <a:solidFill>
                  <a:srgbClr val="404040"/>
                </a:solidFill>
              </a:rPr>
              <a:t> per le </a:t>
            </a:r>
            <a:r>
              <a:rPr lang="en-US" sz="2000" dirty="0" err="1">
                <a:solidFill>
                  <a:srgbClr val="404040"/>
                </a:solidFill>
              </a:rPr>
              <a:t>ricerche</a:t>
            </a:r>
            <a:r>
              <a:rPr lang="en-US" sz="2000" dirty="0">
                <a:solidFill>
                  <a:srgbClr val="404040"/>
                </a:solidFill>
              </a:rPr>
              <a:t> LDAP (es. dc=</a:t>
            </a:r>
            <a:r>
              <a:rPr lang="en-US" sz="2000" dirty="0" err="1">
                <a:solidFill>
                  <a:srgbClr val="404040"/>
                </a:solidFill>
              </a:rPr>
              <a:t>flaskwebapp</a:t>
            </a:r>
            <a:r>
              <a:rPr lang="en-US" sz="2000" dirty="0">
                <a:solidFill>
                  <a:srgbClr val="404040"/>
                </a:solidFill>
              </a:rPr>
              <a:t>, dc=com).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LDAP_USER_DN: </a:t>
            </a:r>
            <a:r>
              <a:rPr lang="en-US" sz="2000" dirty="0" err="1">
                <a:solidFill>
                  <a:srgbClr val="404040"/>
                </a:solidFill>
              </a:rPr>
              <a:t>Percorso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gli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utenti</a:t>
            </a:r>
            <a:r>
              <a:rPr lang="en-US" sz="2000" dirty="0">
                <a:solidFill>
                  <a:srgbClr val="404040"/>
                </a:solidFill>
              </a:rPr>
              <a:t> (es. </a:t>
            </a:r>
            <a:r>
              <a:rPr lang="en-US" sz="2000" dirty="0" err="1">
                <a:solidFill>
                  <a:srgbClr val="404040"/>
                </a:solidFill>
              </a:rPr>
              <a:t>ou</a:t>
            </a:r>
            <a:r>
              <a:rPr lang="en-US" sz="2000" dirty="0">
                <a:solidFill>
                  <a:srgbClr val="404040"/>
                </a:solidFill>
              </a:rPr>
              <a:t>=users, dc=</a:t>
            </a:r>
            <a:r>
              <a:rPr lang="en-US" sz="2000" dirty="0" err="1">
                <a:solidFill>
                  <a:srgbClr val="404040"/>
                </a:solidFill>
              </a:rPr>
              <a:t>flaskwebapp</a:t>
            </a:r>
            <a:r>
              <a:rPr lang="en-US" sz="2000" dirty="0">
                <a:solidFill>
                  <a:srgbClr val="404040"/>
                </a:solidFill>
              </a:rPr>
              <a:t>, dc=com).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LDAP_GROUP_DN: </a:t>
            </a:r>
            <a:r>
              <a:rPr lang="en-US" sz="2000" dirty="0" err="1">
                <a:solidFill>
                  <a:srgbClr val="404040"/>
                </a:solidFill>
              </a:rPr>
              <a:t>Percorso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gruppi</a:t>
            </a:r>
            <a:r>
              <a:rPr lang="en-US" sz="2000" dirty="0">
                <a:solidFill>
                  <a:srgbClr val="404040"/>
                </a:solidFill>
              </a:rPr>
              <a:t> (es. </a:t>
            </a:r>
            <a:r>
              <a:rPr lang="en-US" sz="2000" dirty="0" err="1">
                <a:solidFill>
                  <a:srgbClr val="404040"/>
                </a:solidFill>
              </a:rPr>
              <a:t>ou</a:t>
            </a:r>
            <a:r>
              <a:rPr lang="en-US" sz="2000" dirty="0">
                <a:solidFill>
                  <a:srgbClr val="404040"/>
                </a:solidFill>
              </a:rPr>
              <a:t>=groups, dc=</a:t>
            </a:r>
            <a:r>
              <a:rPr lang="en-US" sz="2000" dirty="0" err="1">
                <a:solidFill>
                  <a:srgbClr val="404040"/>
                </a:solidFill>
              </a:rPr>
              <a:t>flaskwebapp</a:t>
            </a:r>
            <a:r>
              <a:rPr lang="en-US" sz="2000" dirty="0">
                <a:solidFill>
                  <a:srgbClr val="404040"/>
                </a:solidFill>
              </a:rPr>
              <a:t>, dc=com).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LDAP_BIND_USER: Nome </a:t>
            </a:r>
            <a:r>
              <a:rPr lang="en-US" sz="2000" dirty="0" err="1">
                <a:solidFill>
                  <a:srgbClr val="404040"/>
                </a:solidFill>
              </a:rPr>
              <a:t>distinto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dell'utente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eseguire</a:t>
            </a:r>
            <a:r>
              <a:rPr lang="en-US" sz="2000" dirty="0">
                <a:solidFill>
                  <a:srgbClr val="404040"/>
                </a:solidFill>
              </a:rPr>
              <a:t> il bind (</a:t>
            </a:r>
            <a:r>
              <a:rPr lang="en-US" sz="2000" dirty="0" err="1">
                <a:solidFill>
                  <a:srgbClr val="404040"/>
                </a:solidFill>
              </a:rPr>
              <a:t>cn</a:t>
            </a:r>
            <a:r>
              <a:rPr lang="en-US" sz="2000" dirty="0">
                <a:solidFill>
                  <a:srgbClr val="404040"/>
                </a:solidFill>
              </a:rPr>
              <a:t>=admin).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LDAP_BIND_PASSWORD: Password </a:t>
            </a:r>
            <a:r>
              <a:rPr lang="en-US" sz="2000" dirty="0" err="1">
                <a:solidFill>
                  <a:srgbClr val="404040"/>
                </a:solidFill>
              </a:rPr>
              <a:t>dell'utente</a:t>
            </a:r>
            <a:r>
              <a:rPr lang="en-US" sz="2000" dirty="0">
                <a:solidFill>
                  <a:srgbClr val="404040"/>
                </a:solidFill>
              </a:rPr>
              <a:t> per il bind al server.</a:t>
            </a:r>
          </a:p>
          <a:p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2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BF8738-97E6-0F0B-BE90-66D4A608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Asset del Sistema e Tecnologie di Protezione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A6681C-6659-E73A-C777-21FCD197D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499" y="2069805"/>
            <a:ext cx="9399180" cy="3444947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La web app </a:t>
            </a:r>
            <a:r>
              <a:rPr lang="en-US" sz="2000" dirty="0" err="1">
                <a:solidFill>
                  <a:srgbClr val="404040"/>
                </a:solidFill>
              </a:rPr>
              <a:t>gestisce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diversi</a:t>
            </a:r>
            <a:r>
              <a:rPr lang="en-US" sz="2000" dirty="0">
                <a:solidFill>
                  <a:srgbClr val="404040"/>
                </a:solidFill>
              </a:rPr>
              <a:t> asset </a:t>
            </a:r>
            <a:r>
              <a:rPr lang="en-US" sz="2000" dirty="0" err="1">
                <a:solidFill>
                  <a:srgbClr val="404040"/>
                </a:solidFill>
              </a:rPr>
              <a:t>critici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che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richiedono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protezione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contro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potenziali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minacce</a:t>
            </a:r>
            <a:r>
              <a:rPr lang="en-US" sz="2000" dirty="0">
                <a:solidFill>
                  <a:srgbClr val="404040"/>
                </a:solidFill>
              </a:rPr>
              <a:t>. </a:t>
            </a:r>
            <a:r>
              <a:rPr lang="en-US" sz="2000" dirty="0" err="1">
                <a:solidFill>
                  <a:srgbClr val="404040"/>
                </a:solidFill>
              </a:rPr>
              <a:t>Questi</a:t>
            </a:r>
            <a:r>
              <a:rPr lang="en-US" sz="2000" dirty="0">
                <a:solidFill>
                  <a:srgbClr val="404040"/>
                </a:solidFill>
              </a:rPr>
              <a:t> asset </a:t>
            </a:r>
            <a:r>
              <a:rPr lang="en-US" sz="2000" dirty="0" err="1">
                <a:solidFill>
                  <a:srgbClr val="404040"/>
                </a:solidFill>
              </a:rPr>
              <a:t>comprendono</a:t>
            </a:r>
            <a:r>
              <a:rPr lang="en-US" sz="2000" dirty="0">
                <a:solidFill>
                  <a:srgbClr val="404040"/>
                </a:solidFill>
              </a:rPr>
              <a:t> il web server, le </a:t>
            </a:r>
            <a:r>
              <a:rPr lang="en-US" sz="2000" dirty="0" err="1">
                <a:solidFill>
                  <a:srgbClr val="404040"/>
                </a:solidFill>
              </a:rPr>
              <a:t>risorse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sensibili</a:t>
            </a:r>
            <a:r>
              <a:rPr lang="en-US" sz="2000" dirty="0">
                <a:solidFill>
                  <a:srgbClr val="404040"/>
                </a:solidFill>
              </a:rPr>
              <a:t>, le </a:t>
            </a:r>
            <a:r>
              <a:rPr lang="en-US" sz="2000" dirty="0" err="1">
                <a:solidFill>
                  <a:srgbClr val="404040"/>
                </a:solidFill>
              </a:rPr>
              <a:t>sessioni</a:t>
            </a:r>
            <a:r>
              <a:rPr lang="en-US" sz="2000" dirty="0">
                <a:solidFill>
                  <a:srgbClr val="404040"/>
                </a:solidFill>
              </a:rPr>
              <a:t>, </a:t>
            </a:r>
            <a:r>
              <a:rPr lang="en-US" sz="2000" dirty="0" err="1">
                <a:solidFill>
                  <a:srgbClr val="404040"/>
                </a:solidFill>
              </a:rPr>
              <a:t>i</a:t>
            </a:r>
            <a:r>
              <a:rPr lang="en-US" sz="2000" dirty="0">
                <a:solidFill>
                  <a:srgbClr val="404040"/>
                </a:solidFill>
              </a:rPr>
              <a:t> cookie, e </a:t>
            </a:r>
            <a:r>
              <a:rPr lang="en-US" sz="2000" dirty="0" err="1">
                <a:solidFill>
                  <a:srgbClr val="404040"/>
                </a:solidFill>
              </a:rPr>
              <a:t>altro</a:t>
            </a:r>
            <a:r>
              <a:rPr lang="en-US" sz="2000" dirty="0">
                <a:solidFill>
                  <a:srgbClr val="404040"/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404040"/>
                </a:solidFill>
              </a:rPr>
              <a:t>Tecnologie</a:t>
            </a:r>
            <a:r>
              <a:rPr lang="en-US" sz="2000" dirty="0">
                <a:solidFill>
                  <a:srgbClr val="404040"/>
                </a:solidFill>
              </a:rPr>
              <a:t> di </a:t>
            </a:r>
            <a:r>
              <a:rPr lang="en-US" sz="2000" dirty="0" err="1">
                <a:solidFill>
                  <a:srgbClr val="404040"/>
                </a:solidFill>
              </a:rPr>
              <a:t>sicurezza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implementate</a:t>
            </a:r>
            <a:r>
              <a:rPr lang="en-US" sz="2000" dirty="0">
                <a:solidFill>
                  <a:srgbClr val="40404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- Reverse proxy per </a:t>
            </a:r>
            <a:r>
              <a:rPr lang="en-US" sz="2000" dirty="0" err="1">
                <a:solidFill>
                  <a:srgbClr val="404040"/>
                </a:solidFill>
              </a:rPr>
              <a:t>protezione</a:t>
            </a:r>
            <a:r>
              <a:rPr lang="en-US" sz="2000" dirty="0">
                <a:solidFill>
                  <a:srgbClr val="404040"/>
                </a:solidFill>
              </a:rPr>
              <a:t> e </a:t>
            </a:r>
            <a:r>
              <a:rPr lang="en-US" sz="2000" dirty="0" err="1">
                <a:solidFill>
                  <a:srgbClr val="404040"/>
                </a:solidFill>
              </a:rPr>
              <a:t>gestione</a:t>
            </a:r>
            <a:r>
              <a:rPr lang="en-US" sz="2000" dirty="0">
                <a:solidFill>
                  <a:srgbClr val="404040"/>
                </a:solidFill>
              </a:rPr>
              <a:t> del </a:t>
            </a:r>
            <a:r>
              <a:rPr lang="en-US" sz="2000" dirty="0" err="1">
                <a:solidFill>
                  <a:srgbClr val="404040"/>
                </a:solidFill>
              </a:rPr>
              <a:t>traffico</a:t>
            </a:r>
            <a:r>
              <a:rPr lang="en-US" sz="20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- Identity and Access Management (IAM) per il </a:t>
            </a:r>
            <a:r>
              <a:rPr lang="en-US" sz="2000" dirty="0" err="1">
                <a:solidFill>
                  <a:srgbClr val="404040"/>
                </a:solidFill>
              </a:rPr>
              <a:t>controllo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degli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accessi</a:t>
            </a:r>
            <a:r>
              <a:rPr lang="en-US" sz="20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</a:rPr>
              <a:t>- </a:t>
            </a:r>
            <a:r>
              <a:rPr lang="en-US" sz="2000" dirty="0" err="1">
                <a:solidFill>
                  <a:srgbClr val="404040"/>
                </a:solidFill>
              </a:rPr>
              <a:t>Configurazione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sicura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sessioni</a:t>
            </a:r>
            <a:r>
              <a:rPr lang="en-US" sz="2000" dirty="0">
                <a:solidFill>
                  <a:srgbClr val="404040"/>
                </a:solidFill>
              </a:rPr>
              <a:t> e cookie.</a:t>
            </a:r>
          </a:p>
        </p:txBody>
      </p:sp>
    </p:spTree>
    <p:extLst>
      <p:ext uri="{BB962C8B-B14F-4D97-AF65-F5344CB8AC3E}">
        <p14:creationId xmlns:p14="http://schemas.microsoft.com/office/powerpoint/2010/main" val="1346140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3373D7-5808-420F-FCD2-EC774065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Attributi per Autenticazione, Gruppi e Filtri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DF3502-4BB6-9CEB-34FC-0AA87F779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37" y="1942214"/>
            <a:ext cx="9370828" cy="34236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LDAP_LOGIN_ATTR: </a:t>
            </a:r>
            <a:r>
              <a:rPr lang="en-US" sz="2000" dirty="0" err="1">
                <a:solidFill>
                  <a:srgbClr val="404040"/>
                </a:solidFill>
              </a:rPr>
              <a:t>Attributo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utilizzato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identificare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l'utente</a:t>
            </a:r>
            <a:r>
              <a:rPr lang="en-US" sz="2000" dirty="0">
                <a:solidFill>
                  <a:srgbClr val="404040"/>
                </a:solidFill>
              </a:rPr>
              <a:t> (es. </a:t>
            </a:r>
            <a:r>
              <a:rPr lang="en-US" sz="2000" dirty="0" err="1">
                <a:solidFill>
                  <a:srgbClr val="404040"/>
                </a:solidFill>
              </a:rPr>
              <a:t>uid</a:t>
            </a:r>
            <a:r>
              <a:rPr lang="en-US" sz="2000" dirty="0">
                <a:solidFill>
                  <a:srgbClr val="404040"/>
                </a:solidFill>
              </a:rPr>
              <a:t>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LDAP_GROUP_ATTR: </a:t>
            </a:r>
            <a:r>
              <a:rPr lang="en-US" sz="2000" dirty="0" err="1">
                <a:solidFill>
                  <a:srgbClr val="404040"/>
                </a:solidFill>
              </a:rPr>
              <a:t>Attributo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specificare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i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membri</a:t>
            </a:r>
            <a:r>
              <a:rPr lang="en-US" sz="2000" dirty="0">
                <a:solidFill>
                  <a:srgbClr val="404040"/>
                </a:solidFill>
              </a:rPr>
              <a:t> di un </a:t>
            </a:r>
            <a:r>
              <a:rPr lang="en-US" sz="2000" dirty="0" err="1">
                <a:solidFill>
                  <a:srgbClr val="404040"/>
                </a:solidFill>
              </a:rPr>
              <a:t>gruppo</a:t>
            </a:r>
            <a:r>
              <a:rPr lang="en-US" sz="2000" dirty="0">
                <a:solidFill>
                  <a:srgbClr val="404040"/>
                </a:solidFill>
              </a:rPr>
              <a:t> (es. member).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LDAP_USER_SEARCH_FILTER: </a:t>
            </a:r>
            <a:r>
              <a:rPr lang="en-US" sz="2000" dirty="0" err="1">
                <a:solidFill>
                  <a:srgbClr val="404040"/>
                </a:solidFill>
              </a:rPr>
              <a:t>Filtro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trovare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utenti</a:t>
            </a:r>
            <a:r>
              <a:rPr lang="en-US" sz="2000" dirty="0">
                <a:solidFill>
                  <a:srgbClr val="404040"/>
                </a:solidFill>
              </a:rPr>
              <a:t>, </a:t>
            </a:r>
            <a:r>
              <a:rPr lang="en-US" sz="2000" dirty="0" err="1">
                <a:solidFill>
                  <a:srgbClr val="404040"/>
                </a:solidFill>
              </a:rPr>
              <a:t>basato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sulla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classe</a:t>
            </a:r>
            <a:r>
              <a:rPr lang="en-US" sz="2000" dirty="0">
                <a:solidFill>
                  <a:srgbClr val="404040"/>
                </a:solidFill>
              </a:rPr>
              <a:t> person.</a:t>
            </a:r>
          </a:p>
          <a:p>
            <a:r>
              <a:rPr lang="en-US" sz="2000" dirty="0">
                <a:solidFill>
                  <a:srgbClr val="404040"/>
                </a:solidFill>
              </a:rPr>
              <a:t> LDAP_GROUP_SEARCH_FILTER: </a:t>
            </a:r>
            <a:r>
              <a:rPr lang="en-US" sz="2000" dirty="0" err="1">
                <a:solidFill>
                  <a:srgbClr val="404040"/>
                </a:solidFill>
              </a:rPr>
              <a:t>Filtro</a:t>
            </a:r>
            <a:r>
              <a:rPr lang="en-US" sz="2000" dirty="0">
                <a:solidFill>
                  <a:srgbClr val="404040"/>
                </a:solidFill>
              </a:rPr>
              <a:t> per </a:t>
            </a:r>
            <a:r>
              <a:rPr lang="en-US" sz="2000" dirty="0" err="1">
                <a:solidFill>
                  <a:srgbClr val="404040"/>
                </a:solidFill>
              </a:rPr>
              <a:t>trovare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gruppi</a:t>
            </a:r>
            <a:r>
              <a:rPr lang="en-US" sz="2000" dirty="0">
                <a:solidFill>
                  <a:srgbClr val="404040"/>
                </a:solidFill>
              </a:rPr>
              <a:t>, </a:t>
            </a:r>
            <a:r>
              <a:rPr lang="en-US" sz="2000" dirty="0" err="1">
                <a:solidFill>
                  <a:srgbClr val="404040"/>
                </a:solidFill>
              </a:rPr>
              <a:t>basato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sulla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classe</a:t>
            </a:r>
            <a:r>
              <a:rPr lang="en-US" sz="2000" dirty="0">
                <a:solidFill>
                  <a:srgbClr val="404040"/>
                </a:solidFill>
              </a:rPr>
              <a:t> </a:t>
            </a:r>
            <a:r>
              <a:rPr lang="en-US" sz="2000" dirty="0" err="1">
                <a:solidFill>
                  <a:srgbClr val="404040"/>
                </a:solidFill>
              </a:rPr>
              <a:t>groupOfNames</a:t>
            </a:r>
            <a:r>
              <a:rPr lang="en-US" sz="2000" dirty="0">
                <a:solidFill>
                  <a:srgbClr val="404040"/>
                </a:solidFill>
              </a:rPr>
              <a:t>.</a:t>
            </a:r>
          </a:p>
          <a:p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8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4EFED9-B4C1-B9B5-B2E1-DF102E8E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42" y="365125"/>
            <a:ext cx="9939440" cy="792563"/>
          </a:xfrm>
        </p:spPr>
        <p:txBody>
          <a:bodyPr/>
          <a:lstStyle/>
          <a:p>
            <a:r>
              <a:rPr lang="it-IT" dirty="0"/>
              <a:t>Struttura della Directory LDAP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FFBFC-84B8-174E-5D5B-F438A9119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715" y="1210429"/>
            <a:ext cx="10372520" cy="1486722"/>
          </a:xfrm>
        </p:spPr>
        <p:txBody>
          <a:bodyPr>
            <a:normAutofit/>
          </a:bodyPr>
          <a:lstStyle/>
          <a:p>
            <a:r>
              <a:rPr lang="it-IT" dirty="0"/>
              <a:t>La directory LDAP è popolata con Apache Directory Studio e strutturata in due Unità Organizzative (OU):</a:t>
            </a:r>
          </a:p>
          <a:p>
            <a:pPr marL="0" indent="0">
              <a:buNone/>
            </a:pPr>
            <a:r>
              <a:rPr lang="it-IT" dirty="0"/>
              <a:t>	• </a:t>
            </a:r>
            <a:r>
              <a:rPr lang="it-IT" dirty="0" err="1"/>
              <a:t>ou</a:t>
            </a:r>
            <a:r>
              <a:rPr lang="it-IT" dirty="0"/>
              <a:t>=groups: Gestisce i ruoli degli utenti.</a:t>
            </a:r>
          </a:p>
          <a:p>
            <a:pPr marL="0" indent="0">
              <a:buNone/>
            </a:pPr>
            <a:r>
              <a:rPr lang="it-IT" dirty="0"/>
              <a:t>	• </a:t>
            </a:r>
            <a:r>
              <a:rPr lang="it-IT" dirty="0" err="1"/>
              <a:t>ou</a:t>
            </a:r>
            <a:r>
              <a:rPr lang="it-IT" dirty="0"/>
              <a:t>=users: Contiene le informazioni sugli utenti.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70B819-6B19-9BC8-A337-26E71545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80" y="3736412"/>
            <a:ext cx="5098206" cy="2431013"/>
          </a:xfrm>
          <a:prstGeom prst="rect">
            <a:avLst/>
          </a:prstGeom>
        </p:spPr>
      </p:pic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30E13588-BB32-3908-F550-3EA8AD21CFD1}"/>
              </a:ext>
            </a:extLst>
          </p:cNvPr>
          <p:cNvSpPr txBox="1">
            <a:spLocks/>
          </p:cNvSpPr>
          <p:nvPr/>
        </p:nvSpPr>
        <p:spPr>
          <a:xfrm>
            <a:off x="657843" y="3732775"/>
            <a:ext cx="5969786" cy="272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/>
              <a:t> admin (</a:t>
            </a:r>
            <a:r>
              <a:rPr lang="it-IT" sz="2200" dirty="0" err="1"/>
              <a:t>uid</a:t>
            </a:r>
            <a:r>
              <a:rPr lang="it-IT" sz="2200" dirty="0"/>
              <a:t>=admin) è associato al gruppo admin (</a:t>
            </a:r>
            <a:r>
              <a:rPr lang="it-IT" sz="2200" dirty="0" err="1"/>
              <a:t>cn</a:t>
            </a:r>
            <a:r>
              <a:rPr lang="it-IT" sz="2200" dirty="0"/>
              <a:t>=admin).</a:t>
            </a:r>
          </a:p>
          <a:p>
            <a:r>
              <a:rPr lang="it-IT" sz="2200" dirty="0"/>
              <a:t> user (</a:t>
            </a:r>
            <a:r>
              <a:rPr lang="it-IT" sz="2200" dirty="0" err="1"/>
              <a:t>uid</a:t>
            </a:r>
            <a:r>
              <a:rPr lang="it-IT" sz="2200" dirty="0"/>
              <a:t>=user) è associato al gruppo user (</a:t>
            </a:r>
            <a:r>
              <a:rPr lang="it-IT" sz="2200" dirty="0" err="1"/>
              <a:t>cn</a:t>
            </a:r>
            <a:r>
              <a:rPr lang="it-IT" sz="2200" dirty="0"/>
              <a:t>=user).</a:t>
            </a:r>
          </a:p>
          <a:p>
            <a:r>
              <a:rPr lang="it-IT" sz="2200" dirty="0"/>
              <a:t>Questa associazione avviene tramite l'attributo '</a:t>
            </a:r>
            <a:r>
              <a:rPr lang="it-IT" sz="2200" dirty="0" err="1"/>
              <a:t>member</a:t>
            </a:r>
            <a:r>
              <a:rPr lang="it-IT" sz="2200" dirty="0"/>
              <a:t>', che include i DN degli utenti.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94E5C75-45C1-D982-3D59-8BB102E01238}"/>
              </a:ext>
            </a:extLst>
          </p:cNvPr>
          <p:cNvSpPr txBox="1">
            <a:spLocks/>
          </p:cNvSpPr>
          <p:nvPr/>
        </p:nvSpPr>
        <p:spPr bwMode="black">
          <a:xfrm>
            <a:off x="702795" y="2648213"/>
            <a:ext cx="9939440" cy="7925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Associazione tra Utenti e Gruppi</a:t>
            </a:r>
          </a:p>
        </p:txBody>
      </p:sp>
    </p:spTree>
    <p:extLst>
      <p:ext uri="{BB962C8B-B14F-4D97-AF65-F5344CB8AC3E}">
        <p14:creationId xmlns:p14="http://schemas.microsoft.com/office/powerpoint/2010/main" val="2046664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E74BD-32CC-3E67-6C96-3894F161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97" y="284538"/>
            <a:ext cx="10594541" cy="684191"/>
          </a:xfrm>
        </p:spPr>
        <p:txBody>
          <a:bodyPr>
            <a:normAutofit fontScale="90000"/>
          </a:bodyPr>
          <a:lstStyle/>
          <a:p>
            <a:r>
              <a:rPr lang="it-IT" dirty="0"/>
              <a:t>Processo di Login con LDAP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44B117-DE91-C932-F46D-8D1687E44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956" y="1124173"/>
            <a:ext cx="10515600" cy="2204506"/>
          </a:xfrm>
        </p:spPr>
        <p:txBody>
          <a:bodyPr>
            <a:normAutofit/>
          </a:bodyPr>
          <a:lstStyle/>
          <a:p>
            <a:r>
              <a:rPr lang="it-IT" sz="2200" dirty="0"/>
              <a:t>Il login è gestito tramite il protocollo LDAP usando la libreria Python ldap3.</a:t>
            </a:r>
          </a:p>
          <a:p>
            <a:r>
              <a:rPr lang="it-IT" sz="2200" dirty="0"/>
              <a:t>La libreria consente di interagire con il server LDAP per l'autenticazione e la gestione dei ruoli.</a:t>
            </a:r>
          </a:p>
          <a:p>
            <a:r>
              <a:rPr lang="it-IT" sz="2200" dirty="0"/>
              <a:t>Operazioni come </a:t>
            </a:r>
            <a:r>
              <a:rPr lang="it-IT" sz="2200" dirty="0" err="1"/>
              <a:t>bind</a:t>
            </a:r>
            <a:r>
              <a:rPr lang="it-IT" sz="2200" dirty="0"/>
              <a:t>, ricerche nel database e recupero delle informazioni sono eseguite tramite ldap3.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553D936F-772E-8CC8-3234-976C841B7A0B}"/>
              </a:ext>
            </a:extLst>
          </p:cNvPr>
          <p:cNvSpPr txBox="1">
            <a:spLocks/>
          </p:cNvSpPr>
          <p:nvPr/>
        </p:nvSpPr>
        <p:spPr bwMode="black">
          <a:xfrm>
            <a:off x="686897" y="3408356"/>
            <a:ext cx="10594541" cy="68419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Identificazione con LDAP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377FBC5D-3A0C-EB09-96E5-8FAF6A1089A9}"/>
              </a:ext>
            </a:extLst>
          </p:cNvPr>
          <p:cNvSpPr txBox="1">
            <a:spLocks/>
          </p:cNvSpPr>
          <p:nvPr/>
        </p:nvSpPr>
        <p:spPr>
          <a:xfrm>
            <a:off x="607956" y="4549885"/>
            <a:ext cx="10515600" cy="189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/>
              <a:t>LDAP identifica gli utenti tramite il loro </a:t>
            </a:r>
            <a:r>
              <a:rPr lang="it-IT" sz="2200" dirty="0" err="1"/>
              <a:t>Distinguished</a:t>
            </a:r>
            <a:r>
              <a:rPr lang="it-IT" sz="2200" dirty="0"/>
              <a:t> Name (DN), che è un identificativo univoco.</a:t>
            </a:r>
          </a:p>
          <a:p>
            <a:r>
              <a:rPr lang="it-IT" sz="2200" dirty="0"/>
              <a:t>Il DN combina diversi attributi per garantire che ogni utente sia univocamente identificato nella directory.</a:t>
            </a:r>
          </a:p>
        </p:txBody>
      </p:sp>
    </p:spTree>
    <p:extLst>
      <p:ext uri="{BB962C8B-B14F-4D97-AF65-F5344CB8AC3E}">
        <p14:creationId xmlns:p14="http://schemas.microsoft.com/office/powerpoint/2010/main" val="3579761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018BE867-E382-5E92-174B-8BE2B228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90" r="39010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958EBF2-511F-0351-CE94-40AA8EE3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Autenticazione: Connessione al server e bind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7A7276-BBA8-EEEA-8D8A-0C1CFEC60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6243" y="552893"/>
            <a:ext cx="5649432" cy="573449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500" dirty="0"/>
              <a:t>Il </a:t>
            </a:r>
            <a:r>
              <a:rPr lang="en-US" sz="2500" dirty="0" err="1"/>
              <a:t>processo</a:t>
            </a:r>
            <a:r>
              <a:rPr lang="en-US" sz="2500" dirty="0"/>
              <a:t> di </a:t>
            </a:r>
            <a:r>
              <a:rPr lang="en-US" sz="2500" dirty="0" err="1"/>
              <a:t>autenticazione</a:t>
            </a:r>
            <a:r>
              <a:rPr lang="en-US" sz="2500" dirty="0"/>
              <a:t> </a:t>
            </a:r>
            <a:r>
              <a:rPr lang="en-US" sz="2500" dirty="0" err="1"/>
              <a:t>avviene</a:t>
            </a:r>
            <a:r>
              <a:rPr lang="en-US" sz="2500" dirty="0"/>
              <a:t> </a:t>
            </a:r>
            <a:r>
              <a:rPr lang="en-US" sz="2500" dirty="0" err="1"/>
              <a:t>tramite</a:t>
            </a:r>
            <a:r>
              <a:rPr lang="en-US" sz="2500" dirty="0"/>
              <a:t> il </a:t>
            </a:r>
            <a:r>
              <a:rPr lang="en-US" sz="2500" dirty="0" err="1"/>
              <a:t>confronto</a:t>
            </a:r>
            <a:r>
              <a:rPr lang="en-US" sz="2500" dirty="0"/>
              <a:t> </a:t>
            </a:r>
            <a:r>
              <a:rPr lang="en-US" sz="2500" dirty="0" err="1"/>
              <a:t>delle</a:t>
            </a:r>
            <a:r>
              <a:rPr lang="en-US" sz="2500" dirty="0"/>
              <a:t> </a:t>
            </a:r>
            <a:r>
              <a:rPr lang="en-US" sz="2500" dirty="0" err="1"/>
              <a:t>credenziali</a:t>
            </a:r>
            <a:r>
              <a:rPr lang="en-US" sz="2500" dirty="0"/>
              <a:t> </a:t>
            </a:r>
            <a:r>
              <a:rPr lang="en-US" sz="2500" dirty="0" err="1"/>
              <a:t>fornite</a:t>
            </a:r>
            <a:r>
              <a:rPr lang="en-US" sz="2500" dirty="0"/>
              <a:t> </a:t>
            </a:r>
            <a:r>
              <a:rPr lang="en-US" sz="2500" dirty="0" err="1"/>
              <a:t>dall'utente</a:t>
            </a:r>
            <a:r>
              <a:rPr lang="en-US" sz="2500" dirty="0"/>
              <a:t> con quelle </a:t>
            </a:r>
            <a:r>
              <a:rPr lang="en-US" sz="2500" dirty="0" err="1"/>
              <a:t>archiviate</a:t>
            </a:r>
            <a:r>
              <a:rPr lang="en-US" sz="2500" dirty="0"/>
              <a:t> </a:t>
            </a:r>
            <a:r>
              <a:rPr lang="en-US" sz="2500" dirty="0" err="1"/>
              <a:t>nel</a:t>
            </a:r>
            <a:r>
              <a:rPr lang="en-US" sz="2500" dirty="0"/>
              <a:t> server LDAP.</a:t>
            </a:r>
          </a:p>
          <a:p>
            <a:r>
              <a:rPr lang="en-US" sz="2500" dirty="0"/>
              <a:t>Il </a:t>
            </a:r>
            <a:r>
              <a:rPr lang="en-US" sz="2500" dirty="0" err="1"/>
              <a:t>processo</a:t>
            </a:r>
            <a:r>
              <a:rPr lang="en-US" sz="2500" dirty="0"/>
              <a:t> </a:t>
            </a:r>
            <a:r>
              <a:rPr lang="en-US" sz="2500" dirty="0" err="1"/>
              <a:t>nel</a:t>
            </a:r>
            <a:r>
              <a:rPr lang="en-US" sz="2500" dirty="0"/>
              <a:t> </a:t>
            </a:r>
            <a:r>
              <a:rPr lang="en-US" sz="2500" dirty="0" err="1"/>
              <a:t>dettaglio</a:t>
            </a:r>
            <a:r>
              <a:rPr lang="en-US" sz="2500" dirty="0"/>
              <a:t>:</a:t>
            </a:r>
          </a:p>
          <a:p>
            <a:r>
              <a:rPr lang="en-US" sz="2500" dirty="0"/>
              <a:t>1. </a:t>
            </a:r>
            <a:r>
              <a:rPr lang="en-US" sz="2500" dirty="0" err="1"/>
              <a:t>L'applicazione</a:t>
            </a:r>
            <a:r>
              <a:rPr lang="en-US" sz="2500" dirty="0"/>
              <a:t> </a:t>
            </a:r>
            <a:r>
              <a:rPr lang="en-US" sz="2500" dirty="0" err="1"/>
              <a:t>esegue</a:t>
            </a:r>
            <a:r>
              <a:rPr lang="en-US" sz="2500" dirty="0"/>
              <a:t> un bind </a:t>
            </a:r>
            <a:r>
              <a:rPr lang="en-US" sz="2500" dirty="0" err="1"/>
              <a:t>amministrativo</a:t>
            </a:r>
            <a:r>
              <a:rPr lang="en-US" sz="2500" dirty="0"/>
              <a:t> con le </a:t>
            </a:r>
            <a:r>
              <a:rPr lang="en-US" sz="2500" dirty="0" err="1"/>
              <a:t>credenziali</a:t>
            </a:r>
            <a:r>
              <a:rPr lang="en-US" sz="2500" dirty="0"/>
              <a:t> configurate </a:t>
            </a:r>
            <a:r>
              <a:rPr lang="en-US" sz="2500" dirty="0" err="1"/>
              <a:t>nell'app</a:t>
            </a:r>
            <a:r>
              <a:rPr lang="en-US" sz="2500" dirty="0"/>
              <a:t>.</a:t>
            </a:r>
          </a:p>
          <a:p>
            <a:r>
              <a:rPr lang="en-US" sz="2500" dirty="0"/>
              <a:t>2. </a:t>
            </a:r>
            <a:r>
              <a:rPr lang="en-US" sz="2500" dirty="0" err="1"/>
              <a:t>Successivamente</a:t>
            </a:r>
            <a:r>
              <a:rPr lang="en-US" sz="2500" dirty="0"/>
              <a:t>, il DN </a:t>
            </a:r>
            <a:r>
              <a:rPr lang="en-US" sz="2500" dirty="0" err="1"/>
              <a:t>dell'utente</a:t>
            </a:r>
            <a:r>
              <a:rPr lang="en-US" sz="2500" dirty="0"/>
              <a:t> e la password </a:t>
            </a:r>
            <a:r>
              <a:rPr lang="en-US" sz="2500" dirty="0" err="1"/>
              <a:t>vengono</a:t>
            </a:r>
            <a:r>
              <a:rPr lang="en-US" sz="2500" dirty="0"/>
              <a:t> </a:t>
            </a:r>
            <a:r>
              <a:rPr lang="en-US" sz="2500" dirty="0" err="1"/>
              <a:t>usati</a:t>
            </a:r>
            <a:r>
              <a:rPr lang="en-US" sz="2500" dirty="0"/>
              <a:t> per </a:t>
            </a:r>
            <a:r>
              <a:rPr lang="en-US" sz="2500" dirty="0" err="1"/>
              <a:t>eseguire</a:t>
            </a:r>
            <a:r>
              <a:rPr lang="en-US" sz="2500" dirty="0"/>
              <a:t> il bind </a:t>
            </a:r>
            <a:r>
              <a:rPr lang="en-US" sz="2500" dirty="0" err="1"/>
              <a:t>dell'utente</a:t>
            </a:r>
            <a:r>
              <a:rPr lang="en-US" sz="2500" dirty="0"/>
              <a:t> e </a:t>
            </a:r>
            <a:r>
              <a:rPr lang="en-US" sz="2500" dirty="0" err="1"/>
              <a:t>verificare</a:t>
            </a:r>
            <a:r>
              <a:rPr lang="en-US" sz="2500" dirty="0"/>
              <a:t> le </a:t>
            </a:r>
            <a:r>
              <a:rPr lang="en-US" sz="2500" dirty="0" err="1"/>
              <a:t>credenziali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76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4C7D5-B07A-2255-2051-AA29960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Autenticazione: Dettaglio del Processo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CDE8F7-A571-6717-C24B-A7387F23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1. Connessione iniziale e </a:t>
            </a:r>
            <a:r>
              <a:rPr lang="it-IT" dirty="0" err="1"/>
              <a:t>bind</a:t>
            </a:r>
            <a:r>
              <a:rPr lang="it-IT" dirty="0"/>
              <a:t> amministrativo con credenziali dell'app.</a:t>
            </a:r>
          </a:p>
          <a:p>
            <a:r>
              <a:rPr lang="it-IT" dirty="0"/>
              <a:t>2. Recupero del </a:t>
            </a:r>
            <a:r>
              <a:rPr lang="it-IT" dirty="0" err="1"/>
              <a:t>Distinguished</a:t>
            </a:r>
            <a:r>
              <a:rPr lang="it-IT" dirty="0"/>
              <a:t> Name (DN) dell'utente.</a:t>
            </a:r>
          </a:p>
          <a:p>
            <a:r>
              <a:rPr lang="it-IT" dirty="0"/>
              <a:t>3. </a:t>
            </a:r>
            <a:r>
              <a:rPr lang="it-IT" dirty="0" err="1"/>
              <a:t>Bind</a:t>
            </a:r>
            <a:r>
              <a:rPr lang="it-IT" dirty="0"/>
              <a:t> dell'utente usando il DN e la password per verificare la validità delle credenziali.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D497342-36BB-5846-BC63-85084245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49" y="4508205"/>
            <a:ext cx="5871931" cy="1463888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170C5F8-501F-D8EF-5CA2-F0422349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38" y="4508205"/>
            <a:ext cx="5271213" cy="14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5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771B4C-4880-A2A3-E5A0-DA198E3C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Autorizzazione tramite Gruppi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17B6A2-39E8-B9AB-F94D-F441B204A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L'autorizzazione è gestita tramite i gruppi di appartenenza dell'utente.</a:t>
            </a:r>
          </a:p>
          <a:p>
            <a:r>
              <a:rPr lang="it-IT" dirty="0"/>
              <a:t>1. La web app esegue una query LDAP per determinare i gruppi di appartenenza.</a:t>
            </a:r>
          </a:p>
          <a:p>
            <a:r>
              <a:rPr lang="it-IT" dirty="0"/>
              <a:t>2. I gruppi LDAP sono mappati ai ruoli dell'applicazione per determinare i permessi.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84ABF6-C76D-6738-2DC4-904CEA5FC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71" y="4742748"/>
            <a:ext cx="10216657" cy="12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74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3C471B-6BD0-6660-4B77-A3048E8437C9}"/>
              </a:ext>
            </a:extLst>
          </p:cNvPr>
          <p:cNvSpPr txBox="1">
            <a:spLocks/>
          </p:cNvSpPr>
          <p:nvPr/>
        </p:nvSpPr>
        <p:spPr>
          <a:xfrm>
            <a:off x="1211601" y="1586484"/>
            <a:ext cx="374088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XACML e </a:t>
            </a:r>
            <a:r>
              <a:rPr lang="en-US" sz="30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py-abac</a:t>
            </a:r>
            <a:endParaRPr lang="en-US" sz="30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1E3005-4B7A-4032-140C-17EB6111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532" y="1402079"/>
            <a:ext cx="6583165" cy="5211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XACML (</a:t>
            </a:r>
            <a:r>
              <a:rPr lang="en-US" sz="2200" dirty="0" err="1"/>
              <a:t>eXtensible</a:t>
            </a:r>
            <a:r>
              <a:rPr lang="en-US" sz="2200" dirty="0"/>
              <a:t> Access Control Markup Language) è uno standard per la </a:t>
            </a:r>
            <a:r>
              <a:rPr lang="en-US" sz="2200" dirty="0" err="1"/>
              <a:t>gestione</a:t>
            </a:r>
            <a:r>
              <a:rPr lang="en-US" sz="2200" dirty="0"/>
              <a:t> </a:t>
            </a:r>
            <a:r>
              <a:rPr lang="en-US" sz="2200" dirty="0" err="1"/>
              <a:t>delle</a:t>
            </a:r>
            <a:r>
              <a:rPr lang="en-US" sz="2200" dirty="0"/>
              <a:t> </a:t>
            </a:r>
            <a:r>
              <a:rPr lang="en-US" sz="2200" dirty="0" err="1"/>
              <a:t>politiche</a:t>
            </a:r>
            <a:r>
              <a:rPr lang="en-US" sz="2200" dirty="0"/>
              <a:t> di accesso.</a:t>
            </a:r>
          </a:p>
          <a:p>
            <a:r>
              <a:rPr lang="en-US" sz="2200" dirty="0" err="1"/>
              <a:t>Permette</a:t>
            </a:r>
            <a:r>
              <a:rPr lang="en-US" sz="2200" dirty="0"/>
              <a:t> di </a:t>
            </a:r>
            <a:r>
              <a:rPr lang="en-US" sz="2200" dirty="0" err="1"/>
              <a:t>separare</a:t>
            </a:r>
            <a:r>
              <a:rPr lang="en-US" sz="2200" dirty="0"/>
              <a:t> la </a:t>
            </a:r>
            <a:r>
              <a:rPr lang="en-US" sz="2200" dirty="0" err="1"/>
              <a:t>logica</a:t>
            </a:r>
            <a:r>
              <a:rPr lang="en-US" sz="2200" dirty="0"/>
              <a:t> di accesso </a:t>
            </a:r>
            <a:r>
              <a:rPr lang="en-US" sz="2200" dirty="0" err="1"/>
              <a:t>dall'applicazione</a:t>
            </a:r>
            <a:r>
              <a:rPr lang="en-US" sz="2200" dirty="0"/>
              <a:t>, </a:t>
            </a:r>
            <a:r>
              <a:rPr lang="en-US" sz="2200" dirty="0" err="1"/>
              <a:t>definendo</a:t>
            </a:r>
            <a:r>
              <a:rPr lang="en-US" sz="2200" dirty="0"/>
              <a:t> </a:t>
            </a:r>
            <a:r>
              <a:rPr lang="en-US" sz="2200" dirty="0" err="1"/>
              <a:t>politiche</a:t>
            </a:r>
            <a:r>
              <a:rPr lang="en-US" sz="2200" dirty="0"/>
              <a:t> di </a:t>
            </a:r>
            <a:r>
              <a:rPr lang="en-US" sz="2200" dirty="0" err="1"/>
              <a:t>autorizzazione</a:t>
            </a:r>
            <a:r>
              <a:rPr lang="en-US" sz="2200" dirty="0"/>
              <a:t> </a:t>
            </a:r>
            <a:r>
              <a:rPr lang="en-US" sz="2200" dirty="0" err="1"/>
              <a:t>strutturate</a:t>
            </a:r>
            <a:r>
              <a:rPr lang="en-US" sz="2200" dirty="0"/>
              <a:t> </a:t>
            </a:r>
            <a:r>
              <a:rPr lang="en-US" sz="2200" dirty="0" err="1"/>
              <a:t>tramite</a:t>
            </a:r>
            <a:r>
              <a:rPr lang="en-US" sz="2200" dirty="0"/>
              <a:t> XML.</a:t>
            </a:r>
          </a:p>
          <a:p>
            <a:r>
              <a:rPr lang="en-US" sz="2200" dirty="0"/>
              <a:t>Le </a:t>
            </a:r>
            <a:r>
              <a:rPr lang="en-US" sz="2200" dirty="0" err="1"/>
              <a:t>politiche</a:t>
            </a:r>
            <a:r>
              <a:rPr lang="en-US" sz="2200" dirty="0"/>
              <a:t> </a:t>
            </a:r>
            <a:r>
              <a:rPr lang="en-US" sz="2200" dirty="0" err="1"/>
              <a:t>sono</a:t>
            </a:r>
            <a:r>
              <a:rPr lang="en-US" sz="2200" dirty="0"/>
              <a:t> </a:t>
            </a:r>
            <a:r>
              <a:rPr lang="en-US" sz="2200" dirty="0" err="1"/>
              <a:t>valutate</a:t>
            </a:r>
            <a:r>
              <a:rPr lang="en-US" sz="2200" dirty="0"/>
              <a:t> da un Policy Decision Point (PDP), </a:t>
            </a:r>
            <a:r>
              <a:rPr lang="en-US" sz="2200" dirty="0" err="1"/>
              <a:t>che</a:t>
            </a:r>
            <a:r>
              <a:rPr lang="en-US" sz="2200" dirty="0"/>
              <a:t> </a:t>
            </a:r>
            <a:r>
              <a:rPr lang="en-US" sz="2200" dirty="0" err="1"/>
              <a:t>determina</a:t>
            </a:r>
            <a:r>
              <a:rPr lang="en-US" sz="2200" dirty="0"/>
              <a:t> se </a:t>
            </a:r>
            <a:r>
              <a:rPr lang="en-US" sz="2200" dirty="0" err="1"/>
              <a:t>l'accesso</a:t>
            </a:r>
            <a:r>
              <a:rPr lang="en-US" sz="2200" dirty="0"/>
              <a:t> è </a:t>
            </a:r>
            <a:r>
              <a:rPr lang="en-US" sz="2200" dirty="0" err="1"/>
              <a:t>consentito</a:t>
            </a:r>
            <a:r>
              <a:rPr lang="en-US" sz="2200" dirty="0"/>
              <a:t> o </a:t>
            </a:r>
            <a:r>
              <a:rPr lang="en-US" sz="2200" dirty="0" err="1"/>
              <a:t>negato</a:t>
            </a:r>
            <a:r>
              <a:rPr lang="en-US" sz="2200" dirty="0"/>
              <a:t>.</a:t>
            </a:r>
          </a:p>
        </p:txBody>
      </p:sp>
      <p:pic>
        <p:nvPicPr>
          <p:cNvPr id="7170" name="Picture 2" descr="A Business User's Guide to XACML | NextLabs">
            <a:extLst>
              <a:ext uri="{FF2B5EF4-FFF2-40B4-BE49-F238E27FC236}">
                <a16:creationId xmlns:a16="http://schemas.microsoft.com/office/drawing/2014/main" id="{874A0701-D04F-AE0E-FED0-D205E059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04" y="184404"/>
            <a:ext cx="3497053" cy="16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itHub - casbin/pycasbin: An authorization library that supports access  control models like ACL, RBAC, ABAC in Python">
            <a:extLst>
              <a:ext uri="{FF2B5EF4-FFF2-40B4-BE49-F238E27FC236}">
                <a16:creationId xmlns:a16="http://schemas.microsoft.com/office/drawing/2014/main" id="{CCE5304C-081B-C60D-4850-90299750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93" y="184404"/>
            <a:ext cx="3215364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96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E788B2-AF92-C5DF-9018-D06E856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8481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Politica</a:t>
            </a:r>
            <a:r>
              <a:rPr lang="en-US" dirty="0"/>
              <a:t> XACML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DC8206-9024-453B-DF78-BB3DEA9C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143" y="2809053"/>
            <a:ext cx="241065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esempio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politica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XACML per il nostro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potrebbe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essere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4A05AFF-7D08-B47D-54E9-4CA43C31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65" y="640080"/>
            <a:ext cx="6137765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82BC75-F0B2-F70D-8545-E2139860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Limitazioni di XACML con Flask: Py-abac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52479-2BD8-9C35-7BBB-65F956E2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Flask non supporta nativamente XACML.</a:t>
            </a:r>
          </a:p>
          <a:p>
            <a:r>
              <a:rPr lang="en-US">
                <a:solidFill>
                  <a:srgbClr val="404040"/>
                </a:solidFill>
              </a:rPr>
              <a:t>Per superare questa limitazione, possiamo utilizzare librerie come py-abac, che simula XACML in formato JSON.</a:t>
            </a:r>
          </a:p>
          <a:p>
            <a:r>
              <a:rPr lang="en-US">
                <a:solidFill>
                  <a:srgbClr val="404040"/>
                </a:solidFill>
              </a:rPr>
              <a:t>Py-abac consente di definire politiche di autorizzazione in formato JSON e valutarle tramite un PDP.</a:t>
            </a:r>
          </a:p>
          <a:p>
            <a:r>
              <a:rPr lang="en-US">
                <a:solidFill>
                  <a:srgbClr val="404040"/>
                </a:solidFill>
              </a:rPr>
              <a:t>Carica le politiche da un file JSON e le aggiunge a uno storage in memoria.</a:t>
            </a:r>
          </a:p>
          <a:p>
            <a:r>
              <a:rPr lang="en-US">
                <a:solidFill>
                  <a:srgbClr val="404040"/>
                </a:solidFill>
              </a:rPr>
              <a:t>Il PDP valuta se una richiesta di accesso è consentita, basandosi sui dettagli della richiesta.</a:t>
            </a:r>
          </a:p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38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BBE73-BD70-F6AE-EBE6-7D6ED895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72" y="192060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Caricamento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politiche</a:t>
            </a:r>
            <a:r>
              <a:rPr lang="en-US" sz="2000" dirty="0"/>
              <a:t> e PDP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1326CD-963F-6778-9F3F-6FE25081D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893" y="1630326"/>
            <a:ext cx="3707219" cy="41069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Il </a:t>
            </a:r>
            <a:r>
              <a:rPr lang="en-US" sz="2200" dirty="0" err="1"/>
              <a:t>codice</a:t>
            </a:r>
            <a:r>
              <a:rPr lang="en-US" sz="2200" dirty="0"/>
              <a:t> </a:t>
            </a:r>
            <a:r>
              <a:rPr lang="en-US" sz="2200" dirty="0" err="1"/>
              <a:t>carica</a:t>
            </a:r>
            <a:r>
              <a:rPr lang="en-US" sz="2200" dirty="0"/>
              <a:t> le </a:t>
            </a:r>
            <a:r>
              <a:rPr lang="en-US" sz="2200" dirty="0" err="1"/>
              <a:t>politiche</a:t>
            </a:r>
            <a:r>
              <a:rPr lang="en-US" sz="2200" dirty="0"/>
              <a:t> da un file JSON e le </a:t>
            </a:r>
            <a:r>
              <a:rPr lang="en-US" sz="2200" dirty="0" err="1"/>
              <a:t>aggiunge</a:t>
            </a:r>
            <a:r>
              <a:rPr lang="en-US" sz="2200" dirty="0"/>
              <a:t> </a:t>
            </a:r>
            <a:r>
              <a:rPr lang="en-US" sz="2200" dirty="0" err="1"/>
              <a:t>allo</a:t>
            </a:r>
            <a:r>
              <a:rPr lang="en-US" sz="2200" dirty="0"/>
              <a:t> storage.</a:t>
            </a:r>
          </a:p>
          <a:p>
            <a:r>
              <a:rPr lang="en-US" sz="2200" dirty="0" err="1"/>
              <a:t>Ogni</a:t>
            </a:r>
            <a:r>
              <a:rPr lang="en-US" sz="2200" dirty="0"/>
              <a:t> </a:t>
            </a:r>
            <a:r>
              <a:rPr lang="en-US" sz="2200" dirty="0" err="1"/>
              <a:t>politica</a:t>
            </a:r>
            <a:r>
              <a:rPr lang="en-US" sz="2200" dirty="0"/>
              <a:t> </a:t>
            </a:r>
            <a:r>
              <a:rPr lang="en-US" sz="2200" dirty="0" err="1"/>
              <a:t>viene</a:t>
            </a:r>
            <a:r>
              <a:rPr lang="en-US" sz="2200" dirty="0"/>
              <a:t> </a:t>
            </a:r>
            <a:r>
              <a:rPr lang="en-US" sz="2200" dirty="0" err="1"/>
              <a:t>verificata</a:t>
            </a:r>
            <a:r>
              <a:rPr lang="en-US" sz="2200" dirty="0"/>
              <a:t> per </a:t>
            </a:r>
            <a:r>
              <a:rPr lang="en-US" sz="2200" dirty="0" err="1"/>
              <a:t>l'UID</a:t>
            </a:r>
            <a:r>
              <a:rPr lang="en-US" sz="2200" dirty="0"/>
              <a:t>, e se non </a:t>
            </a:r>
            <a:r>
              <a:rPr lang="en-US" sz="2200" dirty="0" err="1"/>
              <a:t>esiste</a:t>
            </a:r>
            <a:r>
              <a:rPr lang="en-US" sz="2200" dirty="0"/>
              <a:t>, </a:t>
            </a:r>
            <a:r>
              <a:rPr lang="en-US" sz="2200" dirty="0" err="1"/>
              <a:t>viene</a:t>
            </a:r>
            <a:r>
              <a:rPr lang="en-US" sz="2200" dirty="0"/>
              <a:t> </a:t>
            </a:r>
            <a:r>
              <a:rPr lang="en-US" sz="2200" dirty="0" err="1"/>
              <a:t>aggiunta</a:t>
            </a:r>
            <a:r>
              <a:rPr lang="en-US" sz="2200" dirty="0"/>
              <a:t>.</a:t>
            </a:r>
          </a:p>
          <a:p>
            <a:r>
              <a:rPr lang="en-US" sz="2200" dirty="0"/>
              <a:t>Il PDP </a:t>
            </a:r>
            <a:r>
              <a:rPr lang="en-US" sz="2200" dirty="0" err="1"/>
              <a:t>prende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decisione</a:t>
            </a:r>
            <a:r>
              <a:rPr lang="en-US" sz="2200" dirty="0"/>
              <a:t> </a:t>
            </a:r>
            <a:r>
              <a:rPr lang="en-US" sz="2200" dirty="0" err="1"/>
              <a:t>sulla</a:t>
            </a:r>
            <a:r>
              <a:rPr lang="en-US" sz="2200" dirty="0"/>
              <a:t> </a:t>
            </a:r>
            <a:r>
              <a:rPr lang="en-US" sz="2200" dirty="0" err="1"/>
              <a:t>richiesta</a:t>
            </a:r>
            <a:r>
              <a:rPr lang="en-US" sz="2200" dirty="0"/>
              <a:t> di accesso, in base ai </a:t>
            </a:r>
            <a:r>
              <a:rPr lang="en-US" sz="2200" dirty="0" err="1"/>
              <a:t>dettagli</a:t>
            </a:r>
            <a:r>
              <a:rPr lang="en-US" sz="2200" dirty="0"/>
              <a:t> come </a:t>
            </a:r>
            <a:r>
              <a:rPr lang="en-US" sz="2200" dirty="0" err="1"/>
              <a:t>ruolo</a:t>
            </a:r>
            <a:r>
              <a:rPr lang="en-US" sz="2200" dirty="0"/>
              <a:t>, </a:t>
            </a:r>
            <a:r>
              <a:rPr lang="en-US" sz="2200" dirty="0" err="1"/>
              <a:t>risorsa</a:t>
            </a:r>
            <a:r>
              <a:rPr lang="en-US" sz="2200" dirty="0"/>
              <a:t> e </a:t>
            </a:r>
            <a:r>
              <a:rPr lang="en-US" sz="2200" dirty="0" err="1"/>
              <a:t>metodo</a:t>
            </a:r>
            <a:r>
              <a:rPr lang="en-US" sz="22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1BD556A-40B8-88E2-9C4F-6DFA121B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02581"/>
            <a:ext cx="6227064" cy="38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0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DEF5E6-3B83-B684-CC7B-C076B842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227408"/>
            <a:ext cx="5925310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/>
              <a:t>Web Server e </a:t>
            </a:r>
            <a:r>
              <a:rPr lang="en-US" sz="2400" dirty="0" err="1"/>
              <a:t>Risorse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Web App</a:t>
            </a:r>
          </a:p>
        </p:txBody>
      </p:sp>
      <p:pic>
        <p:nvPicPr>
          <p:cNvPr id="5" name="Picture 4" descr="Pannello sala server illuminato">
            <a:extLst>
              <a:ext uri="{FF2B5EF4-FFF2-40B4-BE49-F238E27FC236}">
                <a16:creationId xmlns:a16="http://schemas.microsoft.com/office/drawing/2014/main" id="{195D09E9-80A1-36CE-1DBF-71A366D5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69" r="30700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705F92-0782-E7E8-216F-8F9064C8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5496" y="1708298"/>
            <a:ext cx="5925310" cy="49222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1. Web Server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dirty="0" err="1"/>
              <a:t>Protezione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reverse proxy Nginx,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funge</a:t>
            </a:r>
            <a:r>
              <a:rPr lang="en-US" sz="2000" dirty="0"/>
              <a:t> da </a:t>
            </a:r>
            <a:r>
              <a:rPr lang="en-US" sz="2000" dirty="0" err="1"/>
              <a:t>barriera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client e server.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dirty="0" err="1"/>
              <a:t>Garantisce</a:t>
            </a:r>
            <a:r>
              <a:rPr lang="en-US" sz="2000" dirty="0"/>
              <a:t> </a:t>
            </a:r>
            <a:r>
              <a:rPr lang="en-US" sz="2000" dirty="0" err="1"/>
              <a:t>protocollo</a:t>
            </a:r>
            <a:r>
              <a:rPr lang="en-US" sz="2000" dirty="0"/>
              <a:t> HTTPS, </a:t>
            </a:r>
            <a:r>
              <a:rPr lang="en-US" sz="2000" dirty="0" err="1"/>
              <a:t>filtraggio</a:t>
            </a:r>
            <a:r>
              <a:rPr lang="en-US" sz="2000" dirty="0"/>
              <a:t> del </a:t>
            </a:r>
            <a:r>
              <a:rPr lang="en-US" sz="2000" dirty="0" err="1"/>
              <a:t>traffico</a:t>
            </a:r>
            <a:r>
              <a:rPr lang="en-US" sz="2000" dirty="0"/>
              <a:t> </a:t>
            </a:r>
            <a:r>
              <a:rPr lang="en-US" sz="2000" dirty="0" err="1"/>
              <a:t>malevolo</a:t>
            </a:r>
            <a:r>
              <a:rPr lang="en-US" sz="2000" dirty="0"/>
              <a:t> Anti-DDOS e </a:t>
            </a:r>
            <a:r>
              <a:rPr lang="en-US" sz="2000" dirty="0" err="1"/>
              <a:t>distribuzione</a:t>
            </a:r>
            <a:r>
              <a:rPr lang="en-US" sz="2000" dirty="0"/>
              <a:t> </a:t>
            </a:r>
            <a:r>
              <a:rPr lang="en-US" sz="2000" dirty="0" err="1"/>
              <a:t>sicura</a:t>
            </a:r>
            <a:r>
              <a:rPr lang="en-US" sz="2000" dirty="0"/>
              <a:t> e </a:t>
            </a:r>
            <a:r>
              <a:rPr lang="en-US" sz="2000" dirty="0" err="1"/>
              <a:t>centralizzata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richieste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2. </a:t>
            </a:r>
            <a:r>
              <a:rPr lang="en-US" sz="2000" b="1" dirty="0" err="1"/>
              <a:t>Pagine</a:t>
            </a:r>
            <a:r>
              <a:rPr lang="en-US" sz="2000" b="1" dirty="0"/>
              <a:t>/</a:t>
            </a:r>
            <a:r>
              <a:rPr lang="en-US" sz="2000" b="1" dirty="0" err="1"/>
              <a:t>Risorse</a:t>
            </a:r>
            <a:r>
              <a:rPr lang="en-US" sz="2000" b="1" dirty="0"/>
              <a:t> </a:t>
            </a:r>
            <a:r>
              <a:rPr lang="en-US" sz="2000" b="1" dirty="0" err="1"/>
              <a:t>della</a:t>
            </a:r>
            <a:r>
              <a:rPr lang="en-US" sz="2000" b="1" dirty="0"/>
              <a:t> Web App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dirty="0" err="1"/>
              <a:t>Protezione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Identity and Access Management System (IAM).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Solo </a:t>
            </a:r>
            <a:r>
              <a:rPr lang="en-US" sz="2000" dirty="0" err="1"/>
              <a:t>utenti</a:t>
            </a:r>
            <a:r>
              <a:rPr lang="en-US" sz="2000" dirty="0"/>
              <a:t> con </a:t>
            </a:r>
            <a:r>
              <a:rPr lang="en-US" sz="2000" dirty="0" err="1"/>
              <a:t>permessi</a:t>
            </a:r>
            <a:r>
              <a:rPr lang="en-US" sz="2000" dirty="0"/>
              <a:t> </a:t>
            </a:r>
            <a:r>
              <a:rPr lang="en-US" sz="2000" dirty="0" err="1"/>
              <a:t>appropriati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accedere</a:t>
            </a:r>
            <a:r>
              <a:rPr lang="en-US" sz="2000" dirty="0"/>
              <a:t> a </a:t>
            </a:r>
            <a:r>
              <a:rPr lang="en-US" sz="2000" dirty="0" err="1"/>
              <a:t>percorsi</a:t>
            </a:r>
            <a:r>
              <a:rPr lang="en-US" sz="2000" dirty="0"/>
              <a:t> </a:t>
            </a:r>
            <a:r>
              <a:rPr lang="en-US" sz="2000" dirty="0" err="1"/>
              <a:t>sensibili</a:t>
            </a:r>
            <a:r>
              <a:rPr lang="en-US" sz="2000" dirty="0"/>
              <a:t> (upload e </a:t>
            </a:r>
            <a:r>
              <a:rPr lang="en-US" sz="2000" dirty="0" err="1"/>
              <a:t>vista_note</a:t>
            </a:r>
            <a:r>
              <a:rPr lang="en-US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3902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91C016-9EEB-A648-47E4-81CE44AC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" y="365125"/>
            <a:ext cx="11248545" cy="713735"/>
          </a:xfrm>
        </p:spPr>
        <p:txBody>
          <a:bodyPr>
            <a:normAutofit fontScale="90000"/>
          </a:bodyPr>
          <a:lstStyle/>
          <a:p>
            <a:r>
              <a:rPr lang="it-IT" dirty="0"/>
              <a:t>Funzione </a:t>
            </a:r>
            <a:r>
              <a:rPr lang="it-IT" dirty="0" err="1"/>
              <a:t>is_access_allowed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095611-A028-11D7-91C1-C876C3B8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94" y="1151223"/>
            <a:ext cx="11077506" cy="2277777"/>
          </a:xfrm>
        </p:spPr>
        <p:txBody>
          <a:bodyPr>
            <a:normAutofit/>
          </a:bodyPr>
          <a:lstStyle/>
          <a:p>
            <a:r>
              <a:rPr lang="it-IT" sz="2500" dirty="0"/>
              <a:t>La funzione </a:t>
            </a:r>
            <a:r>
              <a:rPr lang="it-IT" sz="2500" dirty="0" err="1"/>
              <a:t>is_access_allowed</a:t>
            </a:r>
            <a:r>
              <a:rPr lang="it-IT" sz="2500" dirty="0"/>
              <a:t> esamina i dettagli dell'utente e della richiesta.</a:t>
            </a:r>
          </a:p>
          <a:p>
            <a:r>
              <a:rPr lang="it-IT" sz="2500" dirty="0"/>
              <a:t>Crea un oggetto di richiesta di accesso e lo valuta tramite il PDP.</a:t>
            </a:r>
          </a:p>
          <a:p>
            <a:r>
              <a:rPr lang="it-IT" sz="2500" dirty="0"/>
              <a:t>Restituisce una decisione che indica se l'accesso è consentito o negato, con stampa dei dettagli del processo.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3D73CE8-354F-8B57-E04B-6AAC9D3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3" y="3501363"/>
            <a:ext cx="5153873" cy="2541971"/>
          </a:xfrm>
          <a:prstGeom prst="rect">
            <a:avLst/>
          </a:prstGeom>
        </p:spPr>
      </p:pic>
      <p:pic>
        <p:nvPicPr>
          <p:cNvPr id="5" name="Immagine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E243A318-C106-318A-0CD5-27E80670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733" y="3501364"/>
            <a:ext cx="5553016" cy="25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8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0AFDC2-77CB-961F-DE19-940783F8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3" y="280584"/>
            <a:ext cx="589483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admin_policy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1EA326-4726-2C80-C7E6-6B91BB71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43" y="1658679"/>
            <a:ext cx="6022859" cy="493655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UID: </a:t>
            </a:r>
            <a:r>
              <a:rPr lang="en-US" dirty="0" err="1"/>
              <a:t>admin_policy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Descrizione</a:t>
            </a:r>
            <a:r>
              <a:rPr lang="en-US" dirty="0"/>
              <a:t>: Questa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consente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con il </a:t>
            </a:r>
            <a:r>
              <a:rPr lang="en-US" dirty="0" err="1"/>
              <a:t>ruolo</a:t>
            </a:r>
            <a:r>
              <a:rPr lang="en-US" dirty="0"/>
              <a:t> di admin di </a:t>
            </a:r>
            <a:r>
              <a:rPr lang="en-US" dirty="0" err="1"/>
              <a:t>accedere</a:t>
            </a:r>
            <a:r>
              <a:rPr lang="en-US" dirty="0"/>
              <a:t> a tutte le </a:t>
            </a:r>
            <a:r>
              <a:rPr lang="en-US" dirty="0" err="1"/>
              <a:t>pagine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Effetto</a:t>
            </a:r>
            <a:r>
              <a:rPr lang="en-US" dirty="0"/>
              <a:t>: allow – </a:t>
            </a:r>
            <a:r>
              <a:rPr lang="en-US" dirty="0" err="1"/>
              <a:t>L'accesso</a:t>
            </a:r>
            <a:r>
              <a:rPr lang="en-US" dirty="0"/>
              <a:t> è </a:t>
            </a:r>
            <a:r>
              <a:rPr lang="en-US" dirty="0" err="1"/>
              <a:t>consentito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>
              <a:lnSpc>
                <a:spcPct val="90000"/>
              </a:lnSpc>
            </a:pPr>
            <a:r>
              <a:rPr lang="en-US" dirty="0" err="1"/>
              <a:t>Regole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Soggetto</a:t>
            </a:r>
            <a:r>
              <a:rPr lang="en-US" dirty="0"/>
              <a:t>: </a:t>
            </a:r>
            <a:r>
              <a:rPr lang="en-US" dirty="0" err="1"/>
              <a:t>L'utente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admin per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autorizzato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Risorsa</a:t>
            </a:r>
            <a:r>
              <a:rPr lang="en-US" dirty="0"/>
              <a:t>: La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 a tutte le </a:t>
            </a:r>
            <a:r>
              <a:rPr lang="en-US" dirty="0" err="1"/>
              <a:t>risorse</a:t>
            </a:r>
            <a:r>
              <a:rPr lang="en-US" dirty="0"/>
              <a:t> il cui </a:t>
            </a:r>
            <a:r>
              <a:rPr lang="en-US" dirty="0" err="1"/>
              <a:t>percorso</a:t>
            </a:r>
            <a:r>
              <a:rPr lang="en-US" dirty="0"/>
              <a:t> </a:t>
            </a:r>
            <a:r>
              <a:rPr lang="en-US" dirty="0" err="1"/>
              <a:t>corrisponde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regex ^/.*, </a:t>
            </a:r>
            <a:r>
              <a:rPr lang="en-US" dirty="0" err="1"/>
              <a:t>cioè</a:t>
            </a:r>
            <a:r>
              <a:rPr lang="en-US" dirty="0"/>
              <a:t> </a:t>
            </a:r>
            <a:r>
              <a:rPr lang="en-US" dirty="0" err="1"/>
              <a:t>qualsiasi</a:t>
            </a:r>
            <a:r>
              <a:rPr lang="en-US" dirty="0"/>
              <a:t> URL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inizi</a:t>
            </a:r>
            <a:r>
              <a:rPr lang="en-US" dirty="0"/>
              <a:t> con /.</a:t>
            </a:r>
          </a:p>
          <a:p>
            <a:pPr>
              <a:lnSpc>
                <a:spcPct val="90000"/>
              </a:lnSpc>
            </a:pPr>
            <a:r>
              <a:rPr lang="en-US" dirty="0"/>
              <a:t>Azione: </a:t>
            </a:r>
            <a:r>
              <a:rPr lang="en-US" dirty="0" err="1"/>
              <a:t>L'azione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GET o POST.</a:t>
            </a:r>
          </a:p>
          <a:p>
            <a:pPr>
              <a:lnSpc>
                <a:spcPct val="90000"/>
              </a:lnSpc>
            </a:pPr>
            <a:r>
              <a:rPr lang="en-US" dirty="0"/>
              <a:t>Target: La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 a tutte le </a:t>
            </a:r>
            <a:r>
              <a:rPr lang="en-US" dirty="0" err="1"/>
              <a:t>risorse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resource_id</a:t>
            </a:r>
            <a:r>
              <a:rPr lang="en-US" dirty="0"/>
              <a:t> è </a:t>
            </a:r>
            <a:r>
              <a:rPr lang="en-US" dirty="0" err="1"/>
              <a:t>impostato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*.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Priorità</a:t>
            </a:r>
            <a:r>
              <a:rPr lang="en-US" dirty="0"/>
              <a:t>: 1 – </a:t>
            </a:r>
            <a:r>
              <a:rPr lang="en-US" dirty="0" err="1"/>
              <a:t>Politica</a:t>
            </a:r>
            <a:r>
              <a:rPr lang="en-US" dirty="0"/>
              <a:t> con </a:t>
            </a:r>
            <a:r>
              <a:rPr lang="en-US" dirty="0" err="1"/>
              <a:t>priorità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alta.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BCBF045D-00C2-3062-E8F1-D9670F01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1469304"/>
            <a:ext cx="3328416" cy="39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A53AF-CC2D-FDB3-FA0A-AD6CEA28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92" y="326368"/>
            <a:ext cx="589483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user_policy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CAC6A9-BDD6-ABE2-2F73-A4BA793D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456" y="1800447"/>
            <a:ext cx="6008104" cy="472070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UID: </a:t>
            </a:r>
            <a:r>
              <a:rPr lang="en-US" dirty="0" err="1"/>
              <a:t>user_policy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Descrizione</a:t>
            </a:r>
            <a:r>
              <a:rPr lang="en-US" dirty="0"/>
              <a:t>: Questa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consente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con il </a:t>
            </a:r>
            <a:r>
              <a:rPr lang="en-US" dirty="0" err="1"/>
              <a:t>ruolo</a:t>
            </a:r>
            <a:r>
              <a:rPr lang="en-US" dirty="0"/>
              <a:t> di user di </a:t>
            </a:r>
            <a:r>
              <a:rPr lang="en-US" dirty="0" err="1"/>
              <a:t>accedere</a:t>
            </a:r>
            <a:r>
              <a:rPr lang="en-US" dirty="0"/>
              <a:t> solo a determinate </a:t>
            </a:r>
            <a:r>
              <a:rPr lang="en-US" dirty="0" err="1"/>
              <a:t>pagine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Effetto</a:t>
            </a:r>
            <a:r>
              <a:rPr lang="en-US" dirty="0"/>
              <a:t>: allow – </a:t>
            </a:r>
            <a:r>
              <a:rPr lang="en-US" dirty="0" err="1"/>
              <a:t>L'accesso</a:t>
            </a:r>
            <a:r>
              <a:rPr lang="en-US" dirty="0"/>
              <a:t> è </a:t>
            </a:r>
            <a:r>
              <a:rPr lang="en-US" dirty="0" err="1"/>
              <a:t>consentito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>
              <a:lnSpc>
                <a:spcPct val="90000"/>
              </a:lnSpc>
            </a:pPr>
            <a:r>
              <a:rPr lang="en-US" dirty="0" err="1"/>
              <a:t>Regole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Soggetto</a:t>
            </a:r>
            <a:r>
              <a:rPr lang="en-US" dirty="0"/>
              <a:t>: </a:t>
            </a:r>
            <a:r>
              <a:rPr lang="en-US" dirty="0" err="1"/>
              <a:t>L'utente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avere</a:t>
            </a:r>
            <a:r>
              <a:rPr lang="en-US" dirty="0"/>
              <a:t> il </a:t>
            </a:r>
            <a:r>
              <a:rPr lang="en-US" dirty="0" err="1"/>
              <a:t>ruolo</a:t>
            </a:r>
            <a:r>
              <a:rPr lang="en-US" dirty="0"/>
              <a:t> user per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autorizzato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Risorsa</a:t>
            </a:r>
            <a:r>
              <a:rPr lang="en-US" dirty="0"/>
              <a:t>: La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 solo a /home, /note, e /download.</a:t>
            </a:r>
          </a:p>
          <a:p>
            <a:pPr>
              <a:lnSpc>
                <a:spcPct val="90000"/>
              </a:lnSpc>
            </a:pPr>
            <a:r>
              <a:rPr lang="en-US" dirty="0"/>
              <a:t>Azione: </a:t>
            </a:r>
            <a:r>
              <a:rPr lang="en-US" dirty="0" err="1"/>
              <a:t>L'azione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HTTP GET.</a:t>
            </a:r>
          </a:p>
          <a:p>
            <a:pPr>
              <a:lnSpc>
                <a:spcPct val="90000"/>
              </a:lnSpc>
            </a:pPr>
            <a:r>
              <a:rPr lang="en-US" dirty="0"/>
              <a:t>Target: La </a:t>
            </a:r>
            <a:r>
              <a:rPr lang="en-US" dirty="0" err="1"/>
              <a:t>politica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applica</a:t>
            </a:r>
            <a:r>
              <a:rPr lang="en-US" dirty="0"/>
              <a:t> solo alle </a:t>
            </a:r>
            <a:r>
              <a:rPr lang="en-US" dirty="0" err="1"/>
              <a:t>risorse</a:t>
            </a:r>
            <a:r>
              <a:rPr lang="en-US" dirty="0"/>
              <a:t> denominate </a:t>
            </a:r>
            <a:r>
              <a:rPr lang="en-US" dirty="0" err="1"/>
              <a:t>site_resources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Priorità</a:t>
            </a:r>
            <a:r>
              <a:rPr lang="en-US" dirty="0"/>
              <a:t>: 2 – </a:t>
            </a:r>
            <a:r>
              <a:rPr lang="en-US" dirty="0" err="1"/>
              <a:t>Priorità</a:t>
            </a:r>
            <a:r>
              <a:rPr lang="en-US" dirty="0"/>
              <a:t> </a:t>
            </a:r>
            <a:r>
              <a:rPr lang="en-US" dirty="0" err="1"/>
              <a:t>inferiore</a:t>
            </a:r>
            <a:r>
              <a:rPr lang="en-US" dirty="0"/>
              <a:t> rispetto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admin_policy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A7BDEB-B123-301C-E63C-5A6D254D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299" y="1128683"/>
            <a:ext cx="3657600" cy="46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9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E3F630-5E93-D3E9-38F8-EB73F491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55281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 err="1"/>
              <a:t>Differenze</a:t>
            </a:r>
            <a:r>
              <a:rPr lang="en-US" sz="3200" dirty="0"/>
              <a:t> </a:t>
            </a:r>
            <a:r>
              <a:rPr lang="en-US" sz="3200" dirty="0" err="1"/>
              <a:t>nello</a:t>
            </a:r>
            <a:r>
              <a:rPr lang="en-US" sz="3200" dirty="0"/>
              <a:t> schema </a:t>
            </a:r>
            <a:r>
              <a:rPr lang="en-US" sz="3200" dirty="0" err="1"/>
              <a:t>logico</a:t>
            </a:r>
            <a:r>
              <a:rPr lang="en-US" sz="3200" dirty="0"/>
              <a:t> </a:t>
            </a:r>
            <a:r>
              <a:rPr lang="en-US" sz="3200" dirty="0" err="1"/>
              <a:t>tra</a:t>
            </a:r>
            <a:r>
              <a:rPr lang="en-US" sz="3200" dirty="0"/>
              <a:t> XACML e PY-ABAC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D8B022F-6A83-D5FC-673A-FD7B79AD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7674" y="368597"/>
            <a:ext cx="4143139" cy="356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BCCC1DBD-ED80-FCD9-A485-AC56A2B0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7128" y="1800447"/>
            <a:ext cx="677400" cy="5047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VS</a:t>
            </a:r>
          </a:p>
        </p:txBody>
      </p:sp>
      <p:pic>
        <p:nvPicPr>
          <p:cNvPr id="4" name="Immagine 3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48514257-336F-9798-3867-0FB782FC5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0" y="368597"/>
            <a:ext cx="5046145" cy="3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B1692-DA5C-F2BC-BB7A-2E22AF84D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0986BA-73B0-711E-5647-038DEC71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850" y="214752"/>
            <a:ext cx="10058400" cy="1188720"/>
          </a:xfrm>
        </p:spPr>
        <p:txBody>
          <a:bodyPr/>
          <a:lstStyle/>
          <a:p>
            <a:r>
              <a:rPr lang="it-IT" dirty="0"/>
              <a:t>Differenze nella logica tra XACML e PY-ABAC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56FF1633-C949-2038-A222-F1A59D861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986" y="1750828"/>
            <a:ext cx="10866474" cy="477032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it-IT" dirty="0"/>
              <a:t>Struttura e Modello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XACML: Componenti separati: PDP, PEP, PIP, PAP sono entità distinte con responsabilità specifiche.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</a:t>
            </a:r>
            <a:r>
              <a:rPr lang="it-IT" dirty="0" err="1"/>
              <a:t>Py</a:t>
            </a:r>
            <a:r>
              <a:rPr lang="it-IT" dirty="0"/>
              <a:t>-ABAC: I componenti sono integrati in un flusso semplificato. La valutazione delle politiche è centralizzata nella classe PDP che riceve il file di policy in formato .</a:t>
            </a:r>
            <a:r>
              <a:rPr lang="it-IT" dirty="0" err="1"/>
              <a:t>json</a:t>
            </a:r>
            <a:r>
              <a:rPr lang="it-IT" dirty="0"/>
              <a:t>.</a:t>
            </a:r>
          </a:p>
          <a:p>
            <a:pPr>
              <a:lnSpc>
                <a:spcPct val="90000"/>
              </a:lnSpc>
            </a:pPr>
            <a:r>
              <a:rPr lang="it-IT" dirty="0"/>
              <a:t>Gestione degli Attributi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XACML: Gli attributi sono recuperati dinamicamente tramite il PIP.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</a:t>
            </a:r>
            <a:r>
              <a:rPr lang="it-IT" dirty="0" err="1"/>
              <a:t>Py</a:t>
            </a:r>
            <a:r>
              <a:rPr lang="it-IT" dirty="0"/>
              <a:t>-ABAC: Gli attributi sono forniti dalla sessione e dalla richiesta HTTP.</a:t>
            </a:r>
          </a:p>
          <a:p>
            <a:pPr>
              <a:lnSpc>
                <a:spcPct val="90000"/>
              </a:lnSpc>
            </a:pPr>
            <a:r>
              <a:rPr lang="it-IT" dirty="0"/>
              <a:t>Formati di Comunicazione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XACML: Utilizza un formato canonico per la comunicazione tra i componenti (XML).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dirty="0"/>
              <a:t>- </a:t>
            </a:r>
            <a:r>
              <a:rPr lang="it-IT" dirty="0" err="1"/>
              <a:t>Py</a:t>
            </a:r>
            <a:r>
              <a:rPr lang="it-IT" dirty="0"/>
              <a:t>-ABAC: Utilizza JSON per la gestione delle politiche e delle richieste, senza conversioni di formato tra i componenti.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it-IT" dirty="0"/>
              <a:t>Separazione dei Ruoli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it-IT" dirty="0"/>
              <a:t>XACML: Chiarezza nella separazione dei ruoli tra i vari componenti (PDP, PEP, PIP, PAP).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it-IT" dirty="0" err="1"/>
              <a:t>Py</a:t>
            </a:r>
            <a:r>
              <a:rPr lang="it-IT" dirty="0"/>
              <a:t>-ABAC:I ruoli sono meno distinti, con la logica di autorizzazione più centralizzata nel codice, riducendo la modularità.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0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8F8D41-43F5-7511-F046-08B9CEEE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632" y="123444"/>
            <a:ext cx="7664231" cy="785462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Differenze del formato tra XACML e Py-abac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209621-2F3B-E8A0-6EC7-585364FA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9680" y="1248156"/>
            <a:ext cx="9692640" cy="430912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1. </a:t>
            </a:r>
            <a:r>
              <a:rPr lang="en-US" sz="1500" dirty="0" err="1">
                <a:solidFill>
                  <a:srgbClr val="404040"/>
                </a:solidFill>
              </a:rPr>
              <a:t>Soggetto</a:t>
            </a:r>
            <a:r>
              <a:rPr lang="en-US" sz="1500" dirty="0">
                <a:solidFill>
                  <a:srgbClr val="404040"/>
                </a:solidFill>
              </a:rPr>
              <a:t> (role):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In </a:t>
            </a:r>
            <a:r>
              <a:rPr lang="en-US" sz="1500" dirty="0" err="1">
                <a:solidFill>
                  <a:srgbClr val="404040"/>
                </a:solidFill>
              </a:rPr>
              <a:t>entrambi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casi</a:t>
            </a:r>
            <a:r>
              <a:rPr lang="en-US" sz="1500" dirty="0">
                <a:solidFill>
                  <a:srgbClr val="404040"/>
                </a:solidFill>
              </a:rPr>
              <a:t>, </a:t>
            </a:r>
            <a:r>
              <a:rPr lang="en-US" sz="1500" dirty="0" err="1">
                <a:solidFill>
                  <a:srgbClr val="404040"/>
                </a:solidFill>
              </a:rPr>
              <a:t>l'utente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deve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avere</a:t>
            </a:r>
            <a:r>
              <a:rPr lang="en-US" sz="1500" dirty="0">
                <a:solidFill>
                  <a:srgbClr val="404040"/>
                </a:solidFill>
              </a:rPr>
              <a:t> il </a:t>
            </a:r>
            <a:r>
              <a:rPr lang="en-US" sz="1500" dirty="0" err="1">
                <a:solidFill>
                  <a:srgbClr val="404040"/>
                </a:solidFill>
              </a:rPr>
              <a:t>ruolo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specificato</a:t>
            </a:r>
            <a:r>
              <a:rPr lang="en-US" sz="1500" dirty="0">
                <a:solidFill>
                  <a:srgbClr val="404040"/>
                </a:solidFill>
              </a:rPr>
              <a:t> (admin o user).</a:t>
            </a:r>
          </a:p>
          <a:p>
            <a:pPr marL="0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2. </a:t>
            </a:r>
            <a:r>
              <a:rPr lang="en-US" sz="1500" dirty="0" err="1">
                <a:solidFill>
                  <a:srgbClr val="404040"/>
                </a:solidFill>
              </a:rPr>
              <a:t>Risorsa</a:t>
            </a:r>
            <a:r>
              <a:rPr lang="en-US" sz="1500" dirty="0">
                <a:solidFill>
                  <a:srgbClr val="404040"/>
                </a:solidFill>
              </a:rPr>
              <a:t> (path):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In JSON, le </a:t>
            </a:r>
            <a:r>
              <a:rPr lang="en-US" sz="1500" dirty="0" err="1">
                <a:solidFill>
                  <a:srgbClr val="404040"/>
                </a:solidFill>
              </a:rPr>
              <a:t>risorse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sono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selezionate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tramite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espressioni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regolari</a:t>
            </a:r>
            <a:r>
              <a:rPr lang="en-US" sz="1500" dirty="0">
                <a:solidFill>
                  <a:srgbClr val="404040"/>
                </a:solidFill>
              </a:rPr>
              <a:t> (regex).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In XACML, le </a:t>
            </a:r>
            <a:r>
              <a:rPr lang="en-US" sz="1500" dirty="0" err="1">
                <a:solidFill>
                  <a:srgbClr val="404040"/>
                </a:solidFill>
              </a:rPr>
              <a:t>risorse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sono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elencate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esplicitamente</a:t>
            </a:r>
            <a:r>
              <a:rPr lang="en-US" sz="1500" dirty="0">
                <a:solidFill>
                  <a:srgbClr val="404040"/>
                </a:solidFill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3. Azione (</a:t>
            </a:r>
            <a:r>
              <a:rPr lang="en-US" sz="1500" dirty="0" err="1">
                <a:solidFill>
                  <a:srgbClr val="404040"/>
                </a:solidFill>
              </a:rPr>
              <a:t>metodo</a:t>
            </a:r>
            <a:r>
              <a:rPr lang="en-US" sz="1500" dirty="0">
                <a:solidFill>
                  <a:srgbClr val="404040"/>
                </a:solidFill>
              </a:rPr>
              <a:t> HTTP):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Nel JSON, </a:t>
            </a:r>
            <a:r>
              <a:rPr lang="en-US" sz="1500" dirty="0" err="1">
                <a:solidFill>
                  <a:srgbClr val="404040"/>
                </a:solidFill>
              </a:rPr>
              <a:t>sono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esplicitamente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specificati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metodi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consentiti</a:t>
            </a:r>
            <a:r>
              <a:rPr lang="en-US" sz="1500" dirty="0">
                <a:solidFill>
                  <a:srgbClr val="40404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404040"/>
                </a:solidFill>
              </a:rPr>
              <a:t>In XACML, </a:t>
            </a:r>
            <a:r>
              <a:rPr lang="en-US" sz="1500" dirty="0" err="1">
                <a:solidFill>
                  <a:srgbClr val="404040"/>
                </a:solidFill>
              </a:rPr>
              <a:t>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metodi</a:t>
            </a:r>
            <a:r>
              <a:rPr lang="en-US" sz="1500" dirty="0">
                <a:solidFill>
                  <a:srgbClr val="404040"/>
                </a:solidFill>
              </a:rPr>
              <a:t> non </a:t>
            </a:r>
            <a:r>
              <a:rPr lang="en-US" sz="1500" dirty="0" err="1">
                <a:solidFill>
                  <a:srgbClr val="404040"/>
                </a:solidFill>
              </a:rPr>
              <a:t>sono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specificati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direttamente</a:t>
            </a:r>
            <a:r>
              <a:rPr lang="en-US" sz="1500" dirty="0">
                <a:solidFill>
                  <a:srgbClr val="404040"/>
                </a:solidFill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en-US" sz="1500" dirty="0" err="1">
                <a:solidFill>
                  <a:srgbClr val="404040"/>
                </a:solidFill>
                <a:effectLst/>
              </a:rPr>
              <a:t>Entrambi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sistemi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esprimono</a:t>
            </a:r>
            <a:r>
              <a:rPr lang="en-US" sz="1500" dirty="0">
                <a:solidFill>
                  <a:srgbClr val="404040"/>
                </a:solidFill>
                <a:effectLst/>
              </a:rPr>
              <a:t> lo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stesso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concetto</a:t>
            </a:r>
            <a:r>
              <a:rPr lang="en-US" sz="1500" dirty="0">
                <a:solidFill>
                  <a:srgbClr val="404040"/>
                </a:solidFill>
                <a:effectLst/>
              </a:rPr>
              <a:t> di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autorizzazione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basata</a:t>
            </a:r>
            <a:r>
              <a:rPr lang="en-US" sz="1500" dirty="0">
                <a:solidFill>
                  <a:srgbClr val="404040"/>
                </a:solidFill>
                <a:effectLst/>
              </a:rPr>
              <a:t> sui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ruoli</a:t>
            </a:r>
            <a:r>
              <a:rPr lang="en-US" sz="1500" dirty="0">
                <a:solidFill>
                  <a:srgbClr val="404040"/>
                </a:solidFill>
                <a:effectLst/>
              </a:rPr>
              <a:t>, ma in modo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diverso</a:t>
            </a:r>
            <a:r>
              <a:rPr lang="en-US" sz="1500" dirty="0">
                <a:solidFill>
                  <a:srgbClr val="404040"/>
                </a:solidFill>
                <a:effectLst/>
              </a:rPr>
              <a:t>. </a:t>
            </a:r>
            <a:r>
              <a:rPr lang="en-US" sz="1500" b="1" dirty="0">
                <a:solidFill>
                  <a:srgbClr val="404040"/>
                </a:solidFill>
                <a:effectLst/>
              </a:rPr>
              <a:t>XACML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tende</a:t>
            </a:r>
            <a:r>
              <a:rPr lang="en-US" sz="1500" dirty="0">
                <a:solidFill>
                  <a:srgbClr val="404040"/>
                </a:solidFill>
                <a:effectLst/>
              </a:rPr>
              <a:t> a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essere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più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esplicito</a:t>
            </a:r>
            <a:r>
              <a:rPr lang="en-US" sz="1500" dirty="0">
                <a:solidFill>
                  <a:srgbClr val="404040"/>
                </a:solidFill>
                <a:effectLst/>
              </a:rPr>
              <a:t>, con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definizioni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dirette</a:t>
            </a:r>
            <a:r>
              <a:rPr lang="en-US" sz="1500" dirty="0">
                <a:solidFill>
                  <a:srgbClr val="404040"/>
                </a:solidFill>
                <a:effectLst/>
              </a:rPr>
              <a:t> per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ogni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risorsa</a:t>
            </a:r>
            <a:r>
              <a:rPr lang="en-US" sz="1500" dirty="0">
                <a:solidFill>
                  <a:srgbClr val="404040"/>
                </a:solidFill>
                <a:effectLst/>
              </a:rPr>
              <a:t> e azione.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Permette</a:t>
            </a:r>
            <a:r>
              <a:rPr lang="en-US" sz="1500" dirty="0">
                <a:solidFill>
                  <a:srgbClr val="404040"/>
                </a:solidFill>
                <a:effectLst/>
              </a:rPr>
              <a:t> un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controllo</a:t>
            </a:r>
            <a:r>
              <a:rPr lang="en-US" sz="1500" dirty="0">
                <a:solidFill>
                  <a:srgbClr val="404040"/>
                </a:solidFill>
                <a:effectLst/>
              </a:rPr>
              <a:t> fine-grained in modo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chiaro</a:t>
            </a:r>
            <a:r>
              <a:rPr lang="en-US" sz="1500" dirty="0">
                <a:solidFill>
                  <a:srgbClr val="404040"/>
                </a:solidFill>
                <a:effectLst/>
              </a:rPr>
              <a:t> ma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dettagliato</a:t>
            </a:r>
            <a:r>
              <a:rPr lang="en-US" sz="1500" dirty="0">
                <a:solidFill>
                  <a:srgbClr val="404040"/>
                </a:solidFill>
                <a:effectLst/>
              </a:rPr>
              <a:t>. </a:t>
            </a:r>
            <a:r>
              <a:rPr lang="en-US" sz="1500" b="1" dirty="0">
                <a:solidFill>
                  <a:srgbClr val="404040"/>
                </a:solidFill>
                <a:effectLst/>
              </a:rPr>
              <a:t>JSON (ABAC)</a:t>
            </a:r>
            <a:r>
              <a:rPr lang="en-US" sz="1500" dirty="0">
                <a:solidFill>
                  <a:srgbClr val="404040"/>
                </a:solidFill>
                <a:effectLst/>
              </a:rPr>
              <a:t> è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più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flessibile</a:t>
            </a:r>
            <a:r>
              <a:rPr lang="en-US" sz="1500" dirty="0">
                <a:solidFill>
                  <a:srgbClr val="404040"/>
                </a:solidFill>
                <a:effectLst/>
              </a:rPr>
              <a:t> e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conciso</a:t>
            </a:r>
            <a:r>
              <a:rPr lang="en-US" sz="1500" dirty="0">
                <a:solidFill>
                  <a:srgbClr val="404040"/>
                </a:solidFill>
                <a:effectLst/>
              </a:rPr>
              <a:t>,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utilizzando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espressioni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regolari</a:t>
            </a:r>
            <a:r>
              <a:rPr lang="en-US" sz="1500" dirty="0">
                <a:solidFill>
                  <a:srgbClr val="404040"/>
                </a:solidFill>
                <a:effectLst/>
              </a:rPr>
              <a:t> per le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risorse</a:t>
            </a:r>
            <a:r>
              <a:rPr lang="en-US" sz="1500" dirty="0">
                <a:solidFill>
                  <a:srgbClr val="404040"/>
                </a:solidFill>
                <a:effectLst/>
              </a:rPr>
              <a:t> e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condizioni</a:t>
            </a:r>
            <a:r>
              <a:rPr lang="en-US" sz="1500" dirty="0">
                <a:solidFill>
                  <a:srgbClr val="404040"/>
                </a:solidFill>
                <a:effectLst/>
              </a:rPr>
              <a:t> di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appartenenza</a:t>
            </a:r>
            <a:r>
              <a:rPr lang="en-US" sz="1500" dirty="0">
                <a:solidFill>
                  <a:srgbClr val="404040"/>
                </a:solidFill>
                <a:effectLst/>
              </a:rPr>
              <a:t> per le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azioni</a:t>
            </a:r>
            <a:r>
              <a:rPr lang="en-US" sz="1500" dirty="0">
                <a:solidFill>
                  <a:srgbClr val="404040"/>
                </a:solidFill>
                <a:effectLst/>
              </a:rPr>
              <a:t>. È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più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leggibile</a:t>
            </a:r>
            <a:r>
              <a:rPr lang="en-US" sz="1500" dirty="0">
                <a:solidFill>
                  <a:srgbClr val="404040"/>
                </a:solidFill>
                <a:effectLst/>
              </a:rPr>
              <a:t> per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casi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d'uso</a:t>
            </a:r>
            <a:r>
              <a:rPr lang="en-US" sz="1500" dirty="0">
                <a:solidFill>
                  <a:srgbClr val="404040"/>
                </a:solidFill>
                <a:effectLst/>
              </a:rPr>
              <a:t> </a:t>
            </a:r>
            <a:r>
              <a:rPr lang="en-US" sz="1500" dirty="0" err="1">
                <a:solidFill>
                  <a:srgbClr val="404040"/>
                </a:solidFill>
                <a:effectLst/>
              </a:rPr>
              <a:t>semplici</a:t>
            </a:r>
            <a:r>
              <a:rPr lang="en-US" sz="1500" dirty="0">
                <a:solidFill>
                  <a:srgbClr val="404040"/>
                </a:solidFill>
                <a:effectLst/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it-IT" sz="1600" dirty="0"/>
              <a:t>XACML: Modello complesso e altamente modulare, adatto a scenari con molteplici attori e un alto grado di personalizzazione.</a:t>
            </a:r>
          </a:p>
          <a:p>
            <a:pPr marL="0">
              <a:lnSpc>
                <a:spcPct val="90000"/>
              </a:lnSpc>
            </a:pPr>
            <a:r>
              <a:rPr lang="it-IT" sz="1600" dirty="0" err="1"/>
              <a:t>Py</a:t>
            </a:r>
            <a:r>
              <a:rPr lang="it-IT" sz="1600" dirty="0"/>
              <a:t>-ABAC: Implementazione semplificata e integrata, con una gestione più diretta delle politiche di autorizzazione.</a:t>
            </a:r>
            <a:endParaRPr lang="en-US" sz="1500" dirty="0">
              <a:solidFill>
                <a:srgbClr val="404040"/>
              </a:solidFill>
              <a:effectLst/>
            </a:endParaRPr>
          </a:p>
          <a:p>
            <a:pPr marL="0">
              <a:lnSpc>
                <a:spcPct val="90000"/>
              </a:lnSpc>
            </a:pPr>
            <a:endParaRPr lang="en-US" sz="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4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4F39C8-2C9B-E6D6-5768-75A314FA4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9173" y="715927"/>
            <a:ext cx="5588706" cy="5699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Il Threat Modeling (TM) è un </a:t>
            </a:r>
            <a:r>
              <a:rPr lang="en-US" sz="1700" dirty="0" err="1">
                <a:solidFill>
                  <a:schemeClr val="bg1"/>
                </a:solidFill>
              </a:rPr>
              <a:t>processo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strutturato</a:t>
            </a:r>
            <a:r>
              <a:rPr lang="en-US" sz="1700" dirty="0">
                <a:solidFill>
                  <a:schemeClr val="bg1"/>
                </a:solidFill>
              </a:rPr>
              <a:t> per </a:t>
            </a:r>
            <a:r>
              <a:rPr lang="en-US" sz="1700" dirty="0" err="1">
                <a:solidFill>
                  <a:schemeClr val="bg1"/>
                </a:solidFill>
              </a:rPr>
              <a:t>identificare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analizzare</a:t>
            </a:r>
            <a:r>
              <a:rPr lang="en-US" sz="1700" dirty="0">
                <a:solidFill>
                  <a:schemeClr val="bg1"/>
                </a:solidFill>
              </a:rPr>
              <a:t> e </a:t>
            </a:r>
            <a:r>
              <a:rPr lang="en-US" sz="1700" dirty="0" err="1">
                <a:solidFill>
                  <a:schemeClr val="bg1"/>
                </a:solidFill>
              </a:rPr>
              <a:t>mitigare</a:t>
            </a:r>
            <a:r>
              <a:rPr lang="en-US" sz="1700" dirty="0">
                <a:solidFill>
                  <a:schemeClr val="bg1"/>
                </a:solidFill>
              </a:rPr>
              <a:t> le </a:t>
            </a:r>
            <a:r>
              <a:rPr lang="en-US" sz="1700" dirty="0" err="1">
                <a:solidFill>
                  <a:schemeClr val="bg1"/>
                </a:solidFill>
              </a:rPr>
              <a:t>minacce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potenziali</a:t>
            </a:r>
            <a:r>
              <a:rPr lang="en-US" sz="1700" dirty="0">
                <a:solidFill>
                  <a:schemeClr val="bg1"/>
                </a:solidFill>
              </a:rPr>
              <a:t> in un </a:t>
            </a:r>
            <a:r>
              <a:rPr lang="en-US" sz="1700" dirty="0" err="1">
                <a:solidFill>
                  <a:schemeClr val="bg1"/>
                </a:solidFill>
              </a:rPr>
              <a:t>sistema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Il TM </a:t>
            </a:r>
            <a:r>
              <a:rPr lang="en-US" sz="1700" dirty="0" err="1">
                <a:solidFill>
                  <a:schemeClr val="bg1"/>
                </a:solidFill>
              </a:rPr>
              <a:t>consente</a:t>
            </a:r>
            <a:r>
              <a:rPr lang="en-US" sz="1700" dirty="0">
                <a:solidFill>
                  <a:schemeClr val="bg1"/>
                </a:solidFill>
              </a:rPr>
              <a:t> di </a:t>
            </a:r>
            <a:r>
              <a:rPr lang="en-US" sz="1700" dirty="0" err="1">
                <a:solidFill>
                  <a:schemeClr val="bg1"/>
                </a:solidFill>
              </a:rPr>
              <a:t>analizzare</a:t>
            </a:r>
            <a:r>
              <a:rPr lang="en-US" sz="1700" dirty="0">
                <a:solidFill>
                  <a:schemeClr val="bg1"/>
                </a:solidFill>
              </a:rPr>
              <a:t> le </a:t>
            </a:r>
            <a:r>
              <a:rPr lang="en-US" sz="1700" dirty="0" err="1">
                <a:solidFill>
                  <a:schemeClr val="bg1"/>
                </a:solidFill>
              </a:rPr>
              <a:t>vulnerabilità</a:t>
            </a:r>
            <a:r>
              <a:rPr lang="en-US" sz="1700" dirty="0">
                <a:solidFill>
                  <a:schemeClr val="bg1"/>
                </a:solidFill>
              </a:rPr>
              <a:t> e </a:t>
            </a:r>
            <a:r>
              <a:rPr lang="en-US" sz="1700" dirty="0" err="1">
                <a:solidFill>
                  <a:schemeClr val="bg1"/>
                </a:solidFill>
              </a:rPr>
              <a:t>pianificare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azioni</a:t>
            </a:r>
            <a:r>
              <a:rPr lang="en-US" sz="1700" dirty="0">
                <a:solidFill>
                  <a:schemeClr val="bg1"/>
                </a:solidFill>
              </a:rPr>
              <a:t> preventive per </a:t>
            </a:r>
            <a:r>
              <a:rPr lang="en-US" sz="1700" dirty="0" err="1">
                <a:solidFill>
                  <a:schemeClr val="bg1"/>
                </a:solidFill>
              </a:rPr>
              <a:t>mitigare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rischi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Il Microsoft Threat Modeling Tool (MTMT) </a:t>
            </a:r>
            <a:r>
              <a:rPr lang="en-US" sz="1700" dirty="0" err="1">
                <a:solidFill>
                  <a:schemeClr val="bg1"/>
                </a:solidFill>
              </a:rPr>
              <a:t>adotta</a:t>
            </a:r>
            <a:r>
              <a:rPr lang="en-US" sz="1700" dirty="0">
                <a:solidFill>
                  <a:schemeClr val="bg1"/>
                </a:solidFill>
              </a:rPr>
              <a:t> la </a:t>
            </a:r>
            <a:r>
              <a:rPr lang="en-US" sz="1700" dirty="0" err="1">
                <a:solidFill>
                  <a:schemeClr val="bg1"/>
                </a:solidFill>
              </a:rPr>
              <a:t>classificazione</a:t>
            </a:r>
            <a:r>
              <a:rPr lang="en-US" sz="1700" dirty="0">
                <a:solidFill>
                  <a:schemeClr val="bg1"/>
                </a:solidFill>
              </a:rPr>
              <a:t> STRIDE, </a:t>
            </a:r>
            <a:r>
              <a:rPr lang="en-US" sz="1700" dirty="0" err="1">
                <a:solidFill>
                  <a:schemeClr val="bg1"/>
                </a:solidFill>
              </a:rPr>
              <a:t>che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suddivide</a:t>
            </a:r>
            <a:r>
              <a:rPr lang="en-US" sz="1700" dirty="0">
                <a:solidFill>
                  <a:schemeClr val="bg1"/>
                </a:solidFill>
              </a:rPr>
              <a:t> le </a:t>
            </a:r>
            <a:r>
              <a:rPr lang="en-US" sz="1700" dirty="0" err="1">
                <a:solidFill>
                  <a:schemeClr val="bg1"/>
                </a:solidFill>
              </a:rPr>
              <a:t>minacce</a:t>
            </a:r>
            <a:r>
              <a:rPr lang="en-US" sz="1700" dirty="0">
                <a:solidFill>
                  <a:schemeClr val="bg1"/>
                </a:solidFill>
              </a:rPr>
              <a:t> in sei </a:t>
            </a:r>
            <a:r>
              <a:rPr lang="en-US" sz="1700" dirty="0" err="1">
                <a:solidFill>
                  <a:schemeClr val="bg1"/>
                </a:solidFill>
              </a:rPr>
              <a:t>categorie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principali</a:t>
            </a:r>
            <a:r>
              <a:rPr lang="en-US" sz="17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1. Spoofing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2. Tampering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3. Repudiation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4. Information Disclosure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5. Denial of Service (DoS)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6. Elevation of Privilege</a:t>
            </a:r>
          </a:p>
          <a:p>
            <a:pPr>
              <a:lnSpc>
                <a:spcPct val="90000"/>
              </a:lnSpc>
            </a:pPr>
            <a:r>
              <a:rPr lang="en-US" sz="1700" dirty="0" err="1">
                <a:solidFill>
                  <a:schemeClr val="bg1"/>
                </a:solidFill>
              </a:rPr>
              <a:t>Queste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categorie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aiutano</a:t>
            </a:r>
            <a:r>
              <a:rPr lang="en-US" sz="1700" dirty="0">
                <a:solidFill>
                  <a:schemeClr val="bg1"/>
                </a:solidFill>
              </a:rPr>
              <a:t> a </a:t>
            </a:r>
            <a:r>
              <a:rPr lang="en-US" sz="1700" dirty="0" err="1">
                <a:solidFill>
                  <a:schemeClr val="bg1"/>
                </a:solidFill>
              </a:rPr>
              <a:t>definire</a:t>
            </a:r>
            <a:r>
              <a:rPr lang="en-US" sz="1700" dirty="0">
                <a:solidFill>
                  <a:schemeClr val="bg1"/>
                </a:solidFill>
              </a:rPr>
              <a:t> le </a:t>
            </a:r>
            <a:r>
              <a:rPr lang="en-US" sz="1700" dirty="0" err="1">
                <a:solidFill>
                  <a:schemeClr val="bg1"/>
                </a:solidFill>
              </a:rPr>
              <a:t>contromisure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necessarie</a:t>
            </a:r>
            <a:r>
              <a:rPr lang="en-US" sz="1700" dirty="0">
                <a:solidFill>
                  <a:schemeClr val="bg1"/>
                </a:solidFill>
              </a:rPr>
              <a:t> per </a:t>
            </a:r>
            <a:r>
              <a:rPr lang="en-US" sz="1700" dirty="0" err="1">
                <a:solidFill>
                  <a:schemeClr val="bg1"/>
                </a:solidFill>
              </a:rPr>
              <a:t>mitigare</a:t>
            </a:r>
            <a:r>
              <a:rPr lang="en-US" sz="1700" dirty="0">
                <a:solidFill>
                  <a:schemeClr val="bg1"/>
                </a:solidFill>
              </a:rPr>
              <a:t> le </a:t>
            </a:r>
            <a:r>
              <a:rPr lang="en-US" sz="1700" dirty="0" err="1">
                <a:solidFill>
                  <a:schemeClr val="bg1"/>
                </a:solidFill>
              </a:rPr>
              <a:t>minacce</a:t>
            </a:r>
            <a:r>
              <a:rPr lang="en-US" sz="1700" dirty="0">
                <a:solidFill>
                  <a:schemeClr val="bg1"/>
                </a:solidFill>
              </a:rPr>
              <a:t> e </a:t>
            </a:r>
            <a:r>
              <a:rPr lang="en-US" sz="1700" dirty="0" err="1">
                <a:solidFill>
                  <a:schemeClr val="bg1"/>
                </a:solidFill>
              </a:rPr>
              <a:t>rafforzare</a:t>
            </a:r>
            <a:r>
              <a:rPr lang="en-US" sz="1700" dirty="0">
                <a:solidFill>
                  <a:schemeClr val="bg1"/>
                </a:solidFill>
              </a:rPr>
              <a:t> la </a:t>
            </a:r>
            <a:r>
              <a:rPr lang="en-US" sz="1700" dirty="0" err="1">
                <a:solidFill>
                  <a:schemeClr val="bg1"/>
                </a:solidFill>
              </a:rPr>
              <a:t>sicurezza</a:t>
            </a:r>
            <a:r>
              <a:rPr lang="en-US" sz="1700" dirty="0">
                <a:solidFill>
                  <a:schemeClr val="bg1"/>
                </a:solidFill>
              </a:rPr>
              <a:t> del </a:t>
            </a:r>
            <a:r>
              <a:rPr lang="en-US" sz="1700" dirty="0" err="1">
                <a:solidFill>
                  <a:schemeClr val="bg1"/>
                </a:solidFill>
              </a:rPr>
              <a:t>sistema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STRIDE: Threat Modeling; Cybersecurity Risk Management Strategy">
            <a:extLst>
              <a:ext uri="{FF2B5EF4-FFF2-40B4-BE49-F238E27FC236}">
                <a16:creationId xmlns:a16="http://schemas.microsoft.com/office/drawing/2014/main" id="{B336F8E7-8650-B0A2-4D5C-FC7E54FC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6" y="571048"/>
            <a:ext cx="5046921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46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4F756D-E4C8-807C-7393-DCF741B5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4956" y="1027815"/>
            <a:ext cx="7514570" cy="4713766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2BFDDC-85AD-EDDC-73C1-DDAB3D2F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700">
                <a:solidFill>
                  <a:srgbClr val="FFFFFF"/>
                </a:solidFill>
              </a:rPr>
              <a:t>Valutazione della sicurezza con Microsoft Threat Modeling Tool: KeyCloak</a:t>
            </a:r>
          </a:p>
        </p:txBody>
      </p:sp>
    </p:spTree>
    <p:extLst>
      <p:ext uri="{BB962C8B-B14F-4D97-AF65-F5344CB8AC3E}">
        <p14:creationId xmlns:p14="http://schemas.microsoft.com/office/powerpoint/2010/main" val="1925547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7C1C4-26C5-CE3F-29B2-310EC0A1B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491" y="907865"/>
            <a:ext cx="5350542" cy="1876154"/>
          </a:xfrm>
        </p:spPr>
        <p:txBody>
          <a:bodyPr>
            <a:normAutofit/>
          </a:bodyPr>
          <a:lstStyle/>
          <a:p>
            <a:r>
              <a:rPr lang="en-US" sz="3500" dirty="0"/>
              <a:t>Denial of Service (DoS) </a:t>
            </a:r>
            <a:r>
              <a:rPr lang="en-US" sz="3500" dirty="0" err="1"/>
              <a:t>su</a:t>
            </a:r>
            <a:r>
              <a:rPr lang="en-US" sz="3500" dirty="0"/>
              <a:t> Nginx e Flask Web App</a:t>
            </a:r>
            <a:endParaRPr lang="it-IT" sz="3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781DA3-B7A1-AE3B-A49E-09A5F20A6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4768" y="117639"/>
            <a:ext cx="3657119" cy="25114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 attacco </a:t>
            </a:r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Denial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of Service (</a:t>
            </a:r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DoS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mira a sovraccaricare un sistema, rendendo una risorsa non disponibile.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Gli attaccanti cercano di saturare le risorse di rete, server o applicazione, impedendo l'accesso agli utenti legittimi.</a:t>
            </a:r>
          </a:p>
          <a:p>
            <a:pPr>
              <a:lnSpc>
                <a:spcPct val="90000"/>
              </a:lnSpc>
            </a:pP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Nel nostro scenario, il </a:t>
            </a:r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DoS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può essere rivolto contro il server </a:t>
            </a:r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Nginx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e il database </a:t>
            </a:r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SQLite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4" name="Immagine 3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0588F8E9-7565-F8AC-EDA4-EF22B033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77" y="4178342"/>
            <a:ext cx="4949023" cy="1771793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CBAD236E-ACC4-FA00-7117-1F193916D4DC}"/>
              </a:ext>
            </a:extLst>
          </p:cNvPr>
          <p:cNvSpPr txBox="1">
            <a:spLocks/>
          </p:cNvSpPr>
          <p:nvPr/>
        </p:nvSpPr>
        <p:spPr bwMode="blackWhite">
          <a:xfrm>
            <a:off x="7905433" y="2784019"/>
            <a:ext cx="3657120" cy="735738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Interazioni vulnerabili</a:t>
            </a: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5A59C416-242C-FBBB-A4A4-DF454852FD2A}"/>
              </a:ext>
            </a:extLst>
          </p:cNvPr>
          <p:cNvSpPr txBox="1">
            <a:spLocks/>
          </p:cNvSpPr>
          <p:nvPr/>
        </p:nvSpPr>
        <p:spPr>
          <a:xfrm>
            <a:off x="7986200" y="3674669"/>
            <a:ext cx="3705688" cy="2839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</a:t>
            </a:r>
            <a:r>
              <a:rPr lang="it-IT" dirty="0" err="1">
                <a:solidFill>
                  <a:schemeClr val="bg1"/>
                </a:solidFill>
              </a:rPr>
              <a:t>Nginx</a:t>
            </a:r>
            <a:r>
              <a:rPr lang="it-IT" dirty="0">
                <a:solidFill>
                  <a:schemeClr val="bg1"/>
                </a:solidFill>
              </a:rPr>
              <a:t> come Reverse Proxy: </a:t>
            </a:r>
          </a:p>
          <a:p>
            <a:pPr algn="l"/>
            <a:r>
              <a:rPr lang="it-IT" dirty="0" err="1">
                <a:solidFill>
                  <a:schemeClr val="bg1"/>
                </a:solidFill>
              </a:rPr>
              <a:t>Nginx</a:t>
            </a:r>
            <a:r>
              <a:rPr lang="it-IT" dirty="0">
                <a:solidFill>
                  <a:schemeClr val="bg1"/>
                </a:solidFill>
              </a:rPr>
              <a:t> è il primo punto di contatto. Un attacco </a:t>
            </a:r>
            <a:r>
              <a:rPr lang="it-IT" dirty="0" err="1">
                <a:solidFill>
                  <a:schemeClr val="bg1"/>
                </a:solidFill>
              </a:rPr>
              <a:t>DoS</a:t>
            </a:r>
            <a:r>
              <a:rPr lang="it-IT" dirty="0">
                <a:solidFill>
                  <a:schemeClr val="bg1"/>
                </a:solidFill>
              </a:rPr>
              <a:t> potrebbe consistere nell'invio di un elevato numero di richieste HTTP,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che sovraccaricherebbero il buffer di connessioni di </a:t>
            </a:r>
            <a:r>
              <a:rPr lang="it-IT" dirty="0" err="1">
                <a:solidFill>
                  <a:schemeClr val="bg1"/>
                </a:solidFill>
              </a:rPr>
              <a:t>Nginx</a:t>
            </a:r>
            <a:r>
              <a:rPr lang="it-IT" dirty="0">
                <a:solidFill>
                  <a:schemeClr val="bg1"/>
                </a:solidFill>
              </a:rPr>
              <a:t>, causando rallentamenti o l'interruzione dei servizi.</a:t>
            </a:r>
          </a:p>
        </p:txBody>
      </p:sp>
    </p:spTree>
    <p:extLst>
      <p:ext uri="{BB962C8B-B14F-4D97-AF65-F5344CB8AC3E}">
        <p14:creationId xmlns:p14="http://schemas.microsoft.com/office/powerpoint/2010/main" val="1257965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7491C1-0491-1B4D-53F9-D51E7A3B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it-IT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10F4C8-30EE-6036-0196-88544D480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1136" y="1913860"/>
            <a:ext cx="7729728" cy="2069805"/>
          </a:xfrm>
        </p:spPr>
        <p:txBody>
          <a:bodyPr>
            <a:noAutofit/>
          </a:bodyPr>
          <a:lstStyle/>
          <a:p>
            <a:r>
              <a:rPr lang="it-IT" sz="2500" dirty="0"/>
              <a:t>1. Rate </a:t>
            </a:r>
            <a:r>
              <a:rPr lang="it-IT" sz="2500" dirty="0" err="1"/>
              <a:t>Limiting</a:t>
            </a:r>
            <a:r>
              <a:rPr lang="it-IT" sz="2500" dirty="0"/>
              <a:t>: Impostare limiti sul numero di richieste che </a:t>
            </a:r>
            <a:r>
              <a:rPr lang="it-IT" sz="2500" dirty="0" err="1"/>
              <a:t>Nginx</a:t>
            </a:r>
            <a:r>
              <a:rPr lang="it-IT" sz="2500" dirty="0"/>
              <a:t> può accettare per unità di tempo.</a:t>
            </a:r>
          </a:p>
          <a:p>
            <a:r>
              <a:rPr lang="it-IT" sz="2500" dirty="0"/>
              <a:t>Ciò aiuta a prevenire che un singolo attaccante sovraccarichi il sistema.</a:t>
            </a:r>
          </a:p>
        </p:txBody>
      </p:sp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43762CD8-B27E-BCCA-249E-417ABA01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6" y="4597964"/>
            <a:ext cx="9934856" cy="8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2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73D54-B570-CC0E-7380-78FF4ED3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859" y="321731"/>
            <a:ext cx="4732019" cy="1103209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 err="1"/>
              <a:t>Sessioni</a:t>
            </a:r>
            <a:r>
              <a:rPr lang="en-US" dirty="0"/>
              <a:t>, Database e </a:t>
            </a:r>
            <a:r>
              <a:rPr lang="en-US" dirty="0" err="1"/>
              <a:t>Credenziali</a:t>
            </a:r>
            <a:endParaRPr lang="en-US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9A89921-1164-45C1-A0BD-D886ED81D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151D10BB-9AE8-4E9F-9216-28410D42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31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atabase PNGs for Free Download">
            <a:extLst>
              <a:ext uri="{FF2B5EF4-FFF2-40B4-BE49-F238E27FC236}">
                <a16:creationId xmlns:a16="http://schemas.microsoft.com/office/drawing/2014/main" id="{3CD66EA3-E77B-D7EE-6946-97F26BB4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r="5497"/>
          <a:stretch/>
        </p:blipFill>
        <p:spPr bwMode="auto">
          <a:xfrm>
            <a:off x="467172" y="537331"/>
            <a:ext cx="2880360" cy="32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EA0A723-767F-431F-AD54-8BF0BBFDD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321731"/>
            <a:ext cx="2111317" cy="2065869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0D227EF-9CD8-446C-B588-658A93092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8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6CBDC65-9EA1-469B-A825-5AF7F31A2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4322" y="2548467"/>
            <a:ext cx="2111317" cy="287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okies - Free web icons">
            <a:extLst>
              <a:ext uri="{FF2B5EF4-FFF2-40B4-BE49-F238E27FC236}">
                <a16:creationId xmlns:a16="http://schemas.microsoft.com/office/drawing/2014/main" id="{F68096CC-B81D-C71F-15E1-67312B3E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r="5508"/>
          <a:stretch/>
        </p:blipFill>
        <p:spPr bwMode="auto">
          <a:xfrm flipH="1">
            <a:off x="3828150" y="2981355"/>
            <a:ext cx="1783661" cy="20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47541F-0DA2-5EA9-9395-07EE436D1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9859" y="1615440"/>
            <a:ext cx="4732018" cy="498347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3. </a:t>
            </a:r>
            <a:r>
              <a:rPr lang="en-US" sz="1500" b="1" dirty="0" err="1"/>
              <a:t>Sessioni</a:t>
            </a:r>
            <a:r>
              <a:rPr lang="en-US" sz="1500" b="1" dirty="0"/>
              <a:t> e Cookie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</a:t>
            </a:r>
            <a:r>
              <a:rPr lang="en-US" sz="1500" dirty="0" err="1"/>
              <a:t>Gestiti</a:t>
            </a:r>
            <a:r>
              <a:rPr lang="en-US" sz="1500" dirty="0"/>
              <a:t> </a:t>
            </a:r>
            <a:r>
              <a:rPr lang="en-US" sz="1500" dirty="0" err="1"/>
              <a:t>tramite</a:t>
            </a:r>
            <a:r>
              <a:rPr lang="en-US" sz="1500" dirty="0"/>
              <a:t> </a:t>
            </a:r>
            <a:r>
              <a:rPr lang="en-US" sz="1500" dirty="0" err="1"/>
              <a:t>configurazione</a:t>
            </a:r>
            <a:r>
              <a:rPr lang="en-US" sz="1500" dirty="0"/>
              <a:t> </a:t>
            </a:r>
            <a:r>
              <a:rPr lang="en-US" sz="1500" dirty="0" err="1"/>
              <a:t>sicura</a:t>
            </a:r>
            <a:r>
              <a:rPr lang="en-US" sz="1500" dirty="0"/>
              <a:t> e </a:t>
            </a:r>
            <a:r>
              <a:rPr lang="en-US" sz="1500" dirty="0" err="1"/>
              <a:t>corretta</a:t>
            </a:r>
            <a:r>
              <a:rPr lang="en-US" sz="1500" dirty="0"/>
              <a:t> di Flask di </a:t>
            </a:r>
            <a:r>
              <a:rPr lang="en-US" sz="1500" dirty="0" err="1"/>
              <a:t>tipo</a:t>
            </a:r>
            <a:r>
              <a:rPr lang="en-US" sz="1500" dirty="0"/>
              <a:t> server-side.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Flag </a:t>
            </a:r>
            <a:r>
              <a:rPr lang="en-US" sz="1500" dirty="0" err="1"/>
              <a:t>HttpOnly</a:t>
            </a:r>
            <a:r>
              <a:rPr lang="en-US" sz="1500" dirty="0"/>
              <a:t>, Secure, e </a:t>
            </a:r>
            <a:r>
              <a:rPr lang="en-US" sz="1500" dirty="0" err="1"/>
              <a:t>SameSite</a:t>
            </a:r>
            <a:r>
              <a:rPr lang="en-US" sz="1500" dirty="0"/>
              <a:t> per </a:t>
            </a:r>
            <a:r>
              <a:rPr lang="en-US" sz="1500" dirty="0" err="1"/>
              <a:t>prevenire</a:t>
            </a:r>
            <a:r>
              <a:rPr lang="en-US" sz="1500" dirty="0"/>
              <a:t> </a:t>
            </a:r>
            <a:r>
              <a:rPr lang="en-US" sz="1500" dirty="0" err="1"/>
              <a:t>attacchi</a:t>
            </a:r>
            <a:r>
              <a:rPr lang="en-US" sz="1500" dirty="0"/>
              <a:t> come il </a:t>
            </a:r>
            <a:r>
              <a:rPr lang="en-US" sz="1500" dirty="0" err="1"/>
              <a:t>furto</a:t>
            </a:r>
            <a:r>
              <a:rPr lang="en-US" sz="1500" dirty="0"/>
              <a:t> di </a:t>
            </a:r>
            <a:r>
              <a:rPr lang="en-US" sz="1500" dirty="0" err="1"/>
              <a:t>sessione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4. Database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</a:t>
            </a:r>
            <a:r>
              <a:rPr lang="en-US" sz="1500" dirty="0" err="1"/>
              <a:t>Protezione</a:t>
            </a:r>
            <a:r>
              <a:rPr lang="en-US" sz="1500" dirty="0"/>
              <a:t> </a:t>
            </a:r>
            <a:r>
              <a:rPr lang="en-US" sz="1500" dirty="0" err="1"/>
              <a:t>contro</a:t>
            </a:r>
            <a:r>
              <a:rPr lang="en-US" sz="1500" dirty="0"/>
              <a:t> SQL Injection e XSS </a:t>
            </a:r>
            <a:r>
              <a:rPr lang="en-US" sz="1500" dirty="0" err="1"/>
              <a:t>tramite</a:t>
            </a:r>
            <a:r>
              <a:rPr lang="en-US" sz="1500" dirty="0"/>
              <a:t> query </a:t>
            </a:r>
            <a:r>
              <a:rPr lang="en-US" sz="1500" dirty="0" err="1"/>
              <a:t>parametrizzate</a:t>
            </a:r>
            <a:r>
              <a:rPr lang="en-US" sz="1500" dirty="0"/>
              <a:t> ed escaping </a:t>
            </a:r>
            <a:r>
              <a:rPr lang="en-US" sz="1500" dirty="0" err="1"/>
              <a:t>automatico</a:t>
            </a:r>
            <a:r>
              <a:rPr lang="en-US" sz="1500" dirty="0"/>
              <a:t> </a:t>
            </a:r>
            <a:r>
              <a:rPr lang="en-US" sz="1500" dirty="0" err="1"/>
              <a:t>grazie</a:t>
            </a:r>
            <a:r>
              <a:rPr lang="en-US" sz="1500" dirty="0"/>
              <a:t> a Jinja2.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</a:t>
            </a:r>
            <a:r>
              <a:rPr lang="en-US" sz="1500" dirty="0" err="1"/>
              <a:t>Credenziali</a:t>
            </a:r>
            <a:r>
              <a:rPr lang="en-US" sz="1500" dirty="0"/>
              <a:t> e </a:t>
            </a:r>
            <a:r>
              <a:rPr lang="en-US" sz="1500" dirty="0" err="1"/>
              <a:t>dati</a:t>
            </a:r>
            <a:r>
              <a:rPr lang="en-US" sz="1500" dirty="0"/>
              <a:t> </a:t>
            </a:r>
            <a:r>
              <a:rPr lang="en-US" sz="1500" dirty="0" err="1"/>
              <a:t>sensibili</a:t>
            </a:r>
            <a:r>
              <a:rPr lang="en-US" sz="1500" dirty="0"/>
              <a:t> </a:t>
            </a:r>
            <a:r>
              <a:rPr lang="en-US" sz="1500" dirty="0" err="1"/>
              <a:t>conservati</a:t>
            </a:r>
            <a:r>
              <a:rPr lang="en-US" sz="1500" dirty="0"/>
              <a:t> in </a:t>
            </a:r>
            <a:r>
              <a:rPr lang="en-US" sz="1500" dirty="0" err="1"/>
              <a:t>sistemi</a:t>
            </a:r>
            <a:r>
              <a:rPr lang="en-US" sz="1500" dirty="0"/>
              <a:t> </a:t>
            </a:r>
            <a:r>
              <a:rPr lang="en-US" sz="1500" dirty="0" err="1"/>
              <a:t>sicuri</a:t>
            </a:r>
            <a:r>
              <a:rPr lang="en-US" sz="1500" dirty="0"/>
              <a:t> (</a:t>
            </a:r>
            <a:r>
              <a:rPr lang="en-US" sz="1500" dirty="0" err="1"/>
              <a:t>Keycloak</a:t>
            </a:r>
            <a:r>
              <a:rPr lang="en-US" sz="1500" dirty="0"/>
              <a:t> e LDAP).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b="1" dirty="0"/>
              <a:t>5. </a:t>
            </a:r>
            <a:r>
              <a:rPr lang="en-US" sz="1500" b="1" dirty="0" err="1"/>
              <a:t>Credenziali</a:t>
            </a:r>
            <a:r>
              <a:rPr lang="en-US" sz="1500" b="1" dirty="0"/>
              <a:t> </a:t>
            </a:r>
            <a:r>
              <a:rPr lang="en-US" sz="1500" b="1" dirty="0" err="1"/>
              <a:t>nel</a:t>
            </a:r>
            <a:r>
              <a:rPr lang="en-US" sz="1500" b="1" dirty="0"/>
              <a:t> </a:t>
            </a:r>
            <a:r>
              <a:rPr lang="en-US" sz="1500" b="1" dirty="0" err="1"/>
              <a:t>Codice</a:t>
            </a:r>
            <a:endParaRPr lang="en-US" sz="1500" b="1" dirty="0"/>
          </a:p>
          <a:p>
            <a:pPr>
              <a:lnSpc>
                <a:spcPct val="90000"/>
              </a:lnSpc>
            </a:pPr>
            <a:r>
              <a:rPr lang="en-US" sz="1500" dirty="0"/>
              <a:t>- </a:t>
            </a:r>
            <a:r>
              <a:rPr lang="en-US" sz="1500" dirty="0" err="1"/>
              <a:t>Uso</a:t>
            </a:r>
            <a:r>
              <a:rPr lang="en-US" sz="1500" dirty="0"/>
              <a:t> di Vault per la </a:t>
            </a:r>
            <a:r>
              <a:rPr lang="en-US" sz="1500" dirty="0" err="1"/>
              <a:t>gestione</a:t>
            </a:r>
            <a:r>
              <a:rPr lang="en-US" sz="1500" dirty="0"/>
              <a:t> </a:t>
            </a:r>
            <a:r>
              <a:rPr lang="en-US" sz="1500" dirty="0" err="1"/>
              <a:t>delle</a:t>
            </a:r>
            <a:r>
              <a:rPr lang="en-US" sz="1500" dirty="0"/>
              <a:t> </a:t>
            </a:r>
            <a:r>
              <a:rPr lang="en-US" sz="1500" dirty="0" err="1"/>
              <a:t>credenziali</a:t>
            </a:r>
            <a:r>
              <a:rPr lang="en-US" sz="1500" dirty="0"/>
              <a:t>, </a:t>
            </a:r>
            <a:r>
              <a:rPr lang="en-US" sz="1500" dirty="0" err="1"/>
              <a:t>evitando</a:t>
            </a:r>
            <a:r>
              <a:rPr lang="en-US" sz="1500" dirty="0"/>
              <a:t> </a:t>
            </a:r>
            <a:r>
              <a:rPr lang="en-US" sz="1500" dirty="0" err="1"/>
              <a:t>esposizioni</a:t>
            </a:r>
            <a:r>
              <a:rPr lang="en-US" sz="1500" dirty="0"/>
              <a:t> </a:t>
            </a:r>
            <a:r>
              <a:rPr lang="en-US" sz="1500" dirty="0" err="1"/>
              <a:t>nel</a:t>
            </a:r>
            <a:r>
              <a:rPr lang="en-US" sz="1500" dirty="0"/>
              <a:t> </a:t>
            </a:r>
            <a:r>
              <a:rPr lang="en-US" sz="1500" dirty="0" err="1"/>
              <a:t>codice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- </a:t>
            </a:r>
            <a:r>
              <a:rPr lang="en-US" sz="1500" dirty="0" err="1"/>
              <a:t>Uso</a:t>
            </a:r>
            <a:r>
              <a:rPr lang="en-US" sz="1500" dirty="0"/>
              <a:t> di TSL per </a:t>
            </a:r>
            <a:r>
              <a:rPr lang="en-US" sz="1500" dirty="0" err="1"/>
              <a:t>proteggere</a:t>
            </a:r>
            <a:r>
              <a:rPr lang="en-US" sz="1500" dirty="0"/>
              <a:t> la </a:t>
            </a:r>
            <a:r>
              <a:rPr lang="en-US" sz="1500" dirty="0" err="1"/>
              <a:t>confidenzialità</a:t>
            </a:r>
            <a:r>
              <a:rPr lang="en-US" sz="1500" dirty="0"/>
              <a:t> </a:t>
            </a:r>
            <a:r>
              <a:rPr lang="en-US" sz="1500" dirty="0" err="1"/>
              <a:t>tra</a:t>
            </a:r>
            <a:r>
              <a:rPr lang="en-US" sz="1500" dirty="0"/>
              <a:t> WebApp e </a:t>
            </a:r>
            <a:r>
              <a:rPr lang="en-US" sz="1500" dirty="0" err="1"/>
              <a:t>VaultServer</a:t>
            </a:r>
            <a:endParaRPr lang="en-US" sz="1500" dirty="0"/>
          </a:p>
        </p:txBody>
      </p:sp>
      <p:pic>
        <p:nvPicPr>
          <p:cNvPr id="3084" name="Picture 12" descr="Credenziali: 18.458 foto e immagini stock esenti da diritti d'autore  |Shutterstock">
            <a:extLst>
              <a:ext uri="{FF2B5EF4-FFF2-40B4-BE49-F238E27FC236}">
                <a16:creationId xmlns:a16="http://schemas.microsoft.com/office/drawing/2014/main" id="{B74D25AE-DEFC-6D1C-1382-692E8353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157448"/>
            <a:ext cx="3197181" cy="237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2" descr="Icona della linea di colore delle risorse naturali. Firma per pagina Web,  app. Elemento di progettazione GUI UI UX. Tratto modificabile Immagine e  Vettoriale - Alamy">
            <a:extLst>
              <a:ext uri="{FF2B5EF4-FFF2-40B4-BE49-F238E27FC236}">
                <a16:creationId xmlns:a16="http://schemas.microsoft.com/office/drawing/2014/main" id="{741BDC9A-C7AD-CDE2-727D-A0689F7D8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51" y="321732"/>
            <a:ext cx="2111317" cy="206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C8F26413-206D-EBDA-1C60-9FF16F610786}"/>
              </a:ext>
            </a:extLst>
          </p:cNvPr>
          <p:cNvSpPr/>
          <p:nvPr/>
        </p:nvSpPr>
        <p:spPr>
          <a:xfrm>
            <a:off x="3675251" y="2234437"/>
            <a:ext cx="2111316" cy="153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389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6DCCD-C7CF-EB89-BD39-C912D28BE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640" y="789073"/>
            <a:ext cx="5602383" cy="1877437"/>
          </a:xfrm>
        </p:spPr>
        <p:txBody>
          <a:bodyPr>
            <a:normAutofit/>
          </a:bodyPr>
          <a:lstStyle/>
          <a:p>
            <a:r>
              <a:rPr lang="en-US" sz="2900"/>
              <a:t>Elevation of Privilege: Impersonation attack</a:t>
            </a:r>
            <a:endParaRPr lang="it-IT" sz="2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1F788F-38C0-1ECD-75B5-527F4BB39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827" y="155042"/>
            <a:ext cx="3657119" cy="25114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 attacco di </a:t>
            </a:r>
            <a:r>
              <a:rPr lang="it-IT" sz="17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Elevation</a:t>
            </a: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of </a:t>
            </a:r>
            <a:r>
              <a:rPr lang="it-IT" sz="17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Privileges</a:t>
            </a: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si verifica quando un utente acquisisce privilegi superiori a quelli concessi,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l'accesso a risorse riservate ad amministratori.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Nel contesto della nostra web app, questo attacco può avvenire se il sistema di controllo degli accessi è vulnerabile.</a:t>
            </a:r>
          </a:p>
        </p:txBody>
      </p:sp>
      <p:pic>
        <p:nvPicPr>
          <p:cNvPr id="4" name="Immagine 3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806C521D-47DF-958F-4A7A-0E4AAB91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03" y="4337611"/>
            <a:ext cx="6059736" cy="1655054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C65AE6D6-7502-1BE7-CD6F-DF33AA5C4A12}"/>
              </a:ext>
            </a:extLst>
          </p:cNvPr>
          <p:cNvSpPr txBox="1">
            <a:spLocks/>
          </p:cNvSpPr>
          <p:nvPr/>
        </p:nvSpPr>
        <p:spPr bwMode="blackWhite">
          <a:xfrm>
            <a:off x="7806480" y="2927498"/>
            <a:ext cx="3863632" cy="68405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605D45F1-0DF9-EB15-A48A-BEA7852303A5}"/>
              </a:ext>
            </a:extLst>
          </p:cNvPr>
          <p:cNvSpPr txBox="1">
            <a:spLocks/>
          </p:cNvSpPr>
          <p:nvPr/>
        </p:nvSpPr>
        <p:spPr>
          <a:xfrm>
            <a:off x="8105757" y="3854953"/>
            <a:ext cx="3657119" cy="284800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</a:t>
            </a:r>
            <a:r>
              <a:rPr lang="it-IT" dirty="0" err="1">
                <a:solidFill>
                  <a:schemeClr val="bg1"/>
                </a:solidFill>
              </a:rPr>
              <a:t>Impersonation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attack</a:t>
            </a:r>
            <a:r>
              <a:rPr lang="it-IT" dirty="0">
                <a:solidFill>
                  <a:schemeClr val="bg1"/>
                </a:solidFill>
              </a:rPr>
              <a:t>: 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L'attaccante può sfruttare la sessione dell'utente per impersonare la vittima, accedendo a risorse protette.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Ciò riguarda le comunicazioni tra i server coinvolti: </a:t>
            </a:r>
            <a:r>
              <a:rPr lang="it-IT" dirty="0" err="1">
                <a:solidFill>
                  <a:schemeClr val="bg1"/>
                </a:solidFill>
              </a:rPr>
              <a:t>Keycloak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Vault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dirty="0" err="1">
                <a:solidFill>
                  <a:schemeClr val="bg1"/>
                </a:solidFill>
              </a:rPr>
              <a:t>Nginx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745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C1B46-9891-2C57-86FA-DECA5658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58" y="108567"/>
            <a:ext cx="10515600" cy="1325563"/>
          </a:xfrm>
        </p:spPr>
        <p:txBody>
          <a:bodyPr/>
          <a:lstStyle/>
          <a:p>
            <a:r>
              <a:rPr lang="it-IT" dirty="0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EAB1AF-1174-DB8A-C01E-C5784AA7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391" y="1694121"/>
            <a:ext cx="10717478" cy="4904032"/>
          </a:xfrm>
        </p:spPr>
        <p:txBody>
          <a:bodyPr>
            <a:normAutofit fontScale="92500" lnSpcReduction="10000"/>
          </a:bodyPr>
          <a:lstStyle/>
          <a:p>
            <a:r>
              <a:rPr lang="it-IT" sz="2200" dirty="0"/>
              <a:t>1. Configurazione corretta dei ruoli e permessi: </a:t>
            </a:r>
          </a:p>
          <a:p>
            <a:r>
              <a:rPr lang="it-IT" sz="2200" dirty="0"/>
              <a:t>Ogni utente deve poter accedere solo alle risorse per cui è autorizzato.</a:t>
            </a:r>
          </a:p>
          <a:p>
            <a:r>
              <a:rPr lang="it-IT" sz="2200" dirty="0"/>
              <a:t>Uso di </a:t>
            </a:r>
            <a:r>
              <a:rPr lang="it-IT" sz="2200" dirty="0" err="1"/>
              <a:t>Keycloak</a:t>
            </a:r>
            <a:r>
              <a:rPr lang="it-IT" sz="2200" dirty="0"/>
              <a:t> e </a:t>
            </a:r>
            <a:r>
              <a:rPr lang="it-IT" sz="2200" dirty="0" err="1"/>
              <a:t>OpenID</a:t>
            </a:r>
            <a:r>
              <a:rPr lang="it-IT" sz="2200" dirty="0"/>
              <a:t> Connect per la gestione granulare degli accessi.</a:t>
            </a:r>
          </a:p>
          <a:p>
            <a:r>
              <a:rPr lang="it-IT" sz="2200" dirty="0"/>
              <a:t>2. Sessioni con scadenza: </a:t>
            </a:r>
          </a:p>
          <a:p>
            <a:r>
              <a:rPr lang="it-IT" sz="2200" dirty="0"/>
              <a:t>Implementare sessioni a tempo limitato sia per la web app che per </a:t>
            </a:r>
            <a:r>
              <a:rPr lang="it-IT" sz="2200" dirty="0" err="1"/>
              <a:t>Keycloak</a:t>
            </a:r>
            <a:r>
              <a:rPr lang="it-IT" sz="2200" dirty="0"/>
              <a:t>.</a:t>
            </a:r>
          </a:p>
          <a:p>
            <a:r>
              <a:rPr lang="it-IT" sz="2200" dirty="0"/>
              <a:t>Consente di ridurre il rischio che un attaccante utilizzi una sessione compromessa.</a:t>
            </a:r>
          </a:p>
          <a:p>
            <a:r>
              <a:rPr lang="it-IT" sz="2200" dirty="0"/>
              <a:t>3. Logout per gli utenti: </a:t>
            </a:r>
          </a:p>
          <a:p>
            <a:r>
              <a:rPr lang="it-IT" sz="2200" dirty="0"/>
              <a:t>Permettere agli utenti di terminare le sessioni una volta completate le operazioni.</a:t>
            </a:r>
          </a:p>
          <a:p>
            <a:r>
              <a:rPr lang="it-IT" sz="2200" dirty="0"/>
              <a:t>Prevenire l'uso improprio delle sessioni in corso.</a:t>
            </a:r>
          </a:p>
          <a:p>
            <a:r>
              <a:rPr lang="it-IT" sz="2400" dirty="0"/>
              <a:t>4. Audit </a:t>
            </a:r>
            <a:r>
              <a:rPr lang="it-IT" sz="2400" dirty="0" err="1"/>
              <a:t>logging</a:t>
            </a:r>
            <a:r>
              <a:rPr lang="it-IT" sz="2400" dirty="0"/>
              <a:t>: </a:t>
            </a:r>
          </a:p>
          <a:p>
            <a:r>
              <a:rPr lang="it-IT" sz="2400" dirty="0"/>
              <a:t>Implementare un sistema di monitoraggio e di </a:t>
            </a:r>
            <a:r>
              <a:rPr lang="it-IT" sz="2400" dirty="0" err="1"/>
              <a:t>logging</a:t>
            </a:r>
            <a:r>
              <a:rPr lang="it-IT" sz="2400" dirty="0"/>
              <a:t> efficace</a:t>
            </a:r>
          </a:p>
          <a:p>
            <a:r>
              <a:rPr lang="it-IT" sz="2400" dirty="0"/>
              <a:t>Questo aiuta a identificare tempestivamente azioni non autorizzate.</a:t>
            </a:r>
          </a:p>
          <a:p>
            <a:endParaRPr lang="it-IT" sz="2200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930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D9039-A188-2ED6-5703-5A0FE3B3A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900" y="295829"/>
            <a:ext cx="5602383" cy="1877437"/>
          </a:xfrm>
        </p:spPr>
        <p:txBody>
          <a:bodyPr>
            <a:normAutofit/>
          </a:bodyPr>
          <a:lstStyle/>
          <a:p>
            <a:r>
              <a:rPr lang="it-IT" sz="3500" dirty="0"/>
              <a:t>Information Disclosure sui File di Configurazione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198B6E-96F3-5D8F-5C41-484E241AD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4768" y="117638"/>
            <a:ext cx="3657119" cy="25114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 attacco di Information Disclosure si verifica quando un attaccante ottiene informazioni sensibili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credenziali, configurazioni di sistema o altre informazioni riservate.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Nel nostro caso, l'attacco può avvenire attraverso la protezione inadeguata dei file di configurazione.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4ADA7242-F743-8A0E-A4DC-C28F27B7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4" y="3868117"/>
            <a:ext cx="5884545" cy="1475105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4195F57-79F6-20DC-CE4F-0830E71D8989}"/>
              </a:ext>
            </a:extLst>
          </p:cNvPr>
          <p:cNvSpPr txBox="1">
            <a:spLocks/>
          </p:cNvSpPr>
          <p:nvPr/>
        </p:nvSpPr>
        <p:spPr bwMode="blackWhite">
          <a:xfrm>
            <a:off x="8477694" y="2680302"/>
            <a:ext cx="2730724" cy="608147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88DEC828-A608-9B15-570E-03C95EB4ACB4}"/>
              </a:ext>
            </a:extLst>
          </p:cNvPr>
          <p:cNvSpPr txBox="1">
            <a:spLocks/>
          </p:cNvSpPr>
          <p:nvPr/>
        </p:nvSpPr>
        <p:spPr>
          <a:xfrm>
            <a:off x="7875182" y="3620397"/>
            <a:ext cx="4082902" cy="31199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I file di configurazione contengono informazioni sensibili, come: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- Credenziali di accesso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- Chiavi di autenticazione per </a:t>
            </a:r>
            <a:r>
              <a:rPr lang="it-IT" dirty="0" err="1">
                <a:solidFill>
                  <a:schemeClr val="bg1"/>
                </a:solidFill>
              </a:rPr>
              <a:t>Flask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dirty="0" err="1">
                <a:solidFill>
                  <a:schemeClr val="bg1"/>
                </a:solidFill>
              </a:rPr>
              <a:t>Keycloak</a:t>
            </a:r>
            <a:endParaRPr lang="it-IT" dirty="0">
              <a:solidFill>
                <a:schemeClr val="bg1"/>
              </a:solidFill>
            </a:endParaRPr>
          </a:p>
          <a:p>
            <a:pPr algn="l"/>
            <a:r>
              <a:rPr lang="it-IT" dirty="0">
                <a:solidFill>
                  <a:schemeClr val="bg1"/>
                </a:solidFill>
              </a:rPr>
              <a:t>- Parametri di sistema e configurazioni di database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Se non protetti correttamente, un attaccante potrebbe accedere a queste informazioni.</a:t>
            </a:r>
          </a:p>
        </p:txBody>
      </p:sp>
    </p:spTree>
    <p:extLst>
      <p:ext uri="{BB962C8B-B14F-4D97-AF65-F5344CB8AC3E}">
        <p14:creationId xmlns:p14="http://schemas.microsoft.com/office/powerpoint/2010/main" val="342550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B71DC7-5B34-05F2-11C5-24E7D295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6586"/>
            <a:ext cx="7729728" cy="1188720"/>
          </a:xfrm>
        </p:spPr>
        <p:txBody>
          <a:bodyPr/>
          <a:lstStyle/>
          <a:p>
            <a:r>
              <a:rPr lang="it-IT" dirty="0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AA63E0-1F64-A95F-5C06-9700D75B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527" y="2032730"/>
            <a:ext cx="10485449" cy="3960037"/>
          </a:xfrm>
        </p:spPr>
        <p:txBody>
          <a:bodyPr>
            <a:normAutofit/>
          </a:bodyPr>
          <a:lstStyle/>
          <a:p>
            <a:r>
              <a:rPr lang="it-IT" sz="2200" dirty="0"/>
              <a:t>1. Cifratura dei file: </a:t>
            </a:r>
          </a:p>
          <a:p>
            <a:r>
              <a:rPr lang="it-IT" sz="2200" dirty="0"/>
              <a:t>I file contenenti informazioni sensibili devono essere cifrati per impedirne la lettura in caso di accesso non autorizzato. Un esempio potrebbe essere il database che salva le credenziali dell’utente (protetto con </a:t>
            </a:r>
            <a:r>
              <a:rPr lang="it-IT" sz="2200" dirty="0" err="1"/>
              <a:t>Keycloak</a:t>
            </a:r>
            <a:r>
              <a:rPr lang="it-IT" sz="2200" dirty="0"/>
              <a:t>)</a:t>
            </a:r>
          </a:p>
          <a:p>
            <a:r>
              <a:rPr lang="it-IT" sz="2200" dirty="0"/>
              <a:t>2. Utilizzo di un Secret Manager: </a:t>
            </a:r>
          </a:p>
          <a:p>
            <a:r>
              <a:rPr lang="it-IT" sz="2200" dirty="0"/>
              <a:t>Proteggere le credenziali e le chiavi tramite un Secret Manager, come </a:t>
            </a:r>
            <a:r>
              <a:rPr lang="it-IT" sz="2200" dirty="0" err="1"/>
              <a:t>Vault</a:t>
            </a:r>
            <a:r>
              <a:rPr lang="it-IT" sz="2200" dirty="0"/>
              <a:t>.</a:t>
            </a:r>
          </a:p>
          <a:p>
            <a:r>
              <a:rPr lang="it-IT" sz="2200" dirty="0"/>
              <a:t>Questo assicura che solo i servizi autorizzati possano accedere a queste informazioni.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301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4BA6A3-B225-2160-409B-58162A6C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049" y="533892"/>
            <a:ext cx="5602383" cy="1877437"/>
          </a:xfrm>
        </p:spPr>
        <p:txBody>
          <a:bodyPr>
            <a:normAutofit/>
          </a:bodyPr>
          <a:lstStyle/>
          <a:p>
            <a:r>
              <a:rPr lang="en-US" sz="2900" dirty="0"/>
              <a:t>Repudiation: Potential Data Repudiation by Browser Client</a:t>
            </a:r>
            <a:endParaRPr lang="it-IT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3BED6D-3381-CDE2-F5F0-829DCFA76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4768" y="216876"/>
            <a:ext cx="3657119" cy="25114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 attacco di </a:t>
            </a:r>
            <a:r>
              <a:rPr lang="it-IT" sz="17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Repudiation</a:t>
            </a: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si verifica quando un attaccante può negare l'esecuzione di un'azione, 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la creazione di una sessione o una modifica a un file, impedendo di determinare l'origine dell'azione.</a:t>
            </a: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Nel contesto di una web app, la mancanza di registrazione adeguata dei log può portare alla </a:t>
            </a:r>
            <a:r>
              <a:rPr lang="it-IT" sz="17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Redundation</a:t>
            </a:r>
            <a:r>
              <a:rPr lang="it-IT" sz="17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5" name="Immagine 4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9A4ED8D7-1423-F0F8-DF35-E2BB0A7A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49" y="3429000"/>
            <a:ext cx="5753339" cy="2491845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96469A5-C59C-904D-49E0-7698BF305745}"/>
              </a:ext>
            </a:extLst>
          </p:cNvPr>
          <p:cNvSpPr txBox="1">
            <a:spLocks/>
          </p:cNvSpPr>
          <p:nvPr/>
        </p:nvSpPr>
        <p:spPr bwMode="blackWhite">
          <a:xfrm>
            <a:off x="7884452" y="2945220"/>
            <a:ext cx="3917687" cy="534763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B26D4F3E-AE93-6BBD-C507-5BD4308618AF}"/>
              </a:ext>
            </a:extLst>
          </p:cNvPr>
          <p:cNvSpPr txBox="1">
            <a:spLocks/>
          </p:cNvSpPr>
          <p:nvPr/>
        </p:nvSpPr>
        <p:spPr>
          <a:xfrm>
            <a:off x="8042422" y="3945434"/>
            <a:ext cx="3759718" cy="27459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La vulnerabilità principale riguarda la mancanza di un sistema di </a:t>
            </a:r>
            <a:r>
              <a:rPr lang="it-IT" dirty="0" err="1">
                <a:solidFill>
                  <a:schemeClr val="bg1"/>
                </a:solidFill>
              </a:rPr>
              <a:t>logging</a:t>
            </a:r>
            <a:r>
              <a:rPr lang="it-IT" dirty="0">
                <a:solidFill>
                  <a:schemeClr val="bg1"/>
                </a:solidFill>
              </a:rPr>
              <a:t> sicuro.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Se l'applicazione non registra correttamente gli eventi critici o se i log possono essere alterati, 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un attaccante potrebbe negare di aver eseguito determinate azioni.</a:t>
            </a:r>
          </a:p>
        </p:txBody>
      </p:sp>
    </p:spTree>
    <p:extLst>
      <p:ext uri="{BB962C8B-B14F-4D97-AF65-F5344CB8AC3E}">
        <p14:creationId xmlns:p14="http://schemas.microsoft.com/office/powerpoint/2010/main" val="1418115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530F7-9DF2-76CE-27D1-BE2CE47A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62" y="171040"/>
            <a:ext cx="10945938" cy="1394624"/>
          </a:xfrm>
        </p:spPr>
        <p:txBody>
          <a:bodyPr/>
          <a:lstStyle/>
          <a:p>
            <a:r>
              <a:rPr lang="it-IT" dirty="0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E7726F-09D6-C540-C458-C0A2CBBF3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62" y="1953789"/>
            <a:ext cx="10945938" cy="4223173"/>
          </a:xfrm>
        </p:spPr>
        <p:txBody>
          <a:bodyPr>
            <a:normAutofit/>
          </a:bodyPr>
          <a:lstStyle/>
          <a:p>
            <a:r>
              <a:rPr lang="it-IT" sz="2200" dirty="0"/>
              <a:t>1. </a:t>
            </a:r>
            <a:r>
              <a:rPr lang="it-IT" sz="2200" dirty="0" err="1"/>
              <a:t>Logging</a:t>
            </a:r>
            <a:r>
              <a:rPr lang="it-IT" sz="2200" dirty="0"/>
              <a:t> e Auditing: </a:t>
            </a:r>
          </a:p>
          <a:p>
            <a:r>
              <a:rPr lang="it-IT" sz="2200" dirty="0"/>
              <a:t>Implementare un sistema di </a:t>
            </a:r>
            <a:r>
              <a:rPr lang="it-IT" sz="2200" dirty="0" err="1"/>
              <a:t>logging</a:t>
            </a:r>
            <a:r>
              <a:rPr lang="it-IT" sz="2200" dirty="0"/>
              <a:t> robusto che registri tutte le operazioni significative.</a:t>
            </a:r>
          </a:p>
          <a:p>
            <a:r>
              <a:rPr lang="it-IT" sz="2200" dirty="0"/>
              <a:t>Proteggere i log da modifiche non autorizzate per garantire la tracciabilità delle azioni.</a:t>
            </a:r>
          </a:p>
          <a:p>
            <a:r>
              <a:rPr lang="it-IT" sz="2200" dirty="0"/>
              <a:t>2. Immutabilità dei Log: </a:t>
            </a:r>
          </a:p>
          <a:p>
            <a:r>
              <a:rPr lang="it-IT" sz="2200" dirty="0"/>
              <a:t>Garantire che i log siano immutabili, evitando che vengano alterati.</a:t>
            </a:r>
          </a:p>
          <a:p>
            <a:r>
              <a:rPr lang="it-IT" sz="2200" dirty="0"/>
              <a:t>Tecnologie come blockchain o sistemi esterni.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8010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26EA9-9568-9552-1F8F-B399C2495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961" y="640218"/>
            <a:ext cx="5602383" cy="1877437"/>
          </a:xfrm>
        </p:spPr>
        <p:txBody>
          <a:bodyPr>
            <a:normAutofit/>
          </a:bodyPr>
          <a:lstStyle/>
          <a:p>
            <a:r>
              <a:rPr lang="en-US" sz="3500"/>
              <a:t>Spoofing: DNS Spoofing e Man-in-the-Middle (MITM)</a:t>
            </a:r>
            <a:endParaRPr lang="it-IT" sz="35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9CAC9C-E22E-D3BC-09D8-F56D57301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7343" y="195610"/>
            <a:ext cx="3657119" cy="25114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Gli attacchi di Spoofing consistono nel falsificare l'identità per ingannare un sistema o un utente. </a:t>
            </a:r>
          </a:p>
          <a:p>
            <a:pPr>
              <a:lnSpc>
                <a:spcPct val="90000"/>
              </a:lnSpc>
            </a:pP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Questi attacchi possono compromettere la comunicazione tra client e server, permettendo l'accesso a informazioni sensibili.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86F9DB1-73A3-F839-5927-8D037FC7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4" y="3429000"/>
            <a:ext cx="6367016" cy="235618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192A847E-5145-30C8-98D7-08FA59981A49}"/>
              </a:ext>
            </a:extLst>
          </p:cNvPr>
          <p:cNvSpPr txBox="1">
            <a:spLocks/>
          </p:cNvSpPr>
          <p:nvPr/>
        </p:nvSpPr>
        <p:spPr bwMode="blackWhite">
          <a:xfrm>
            <a:off x="7999355" y="2902689"/>
            <a:ext cx="3558161" cy="59703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0F806C6-F1EC-AAA8-70B3-ED1D454392A0}"/>
              </a:ext>
            </a:extLst>
          </p:cNvPr>
          <p:cNvSpPr txBox="1">
            <a:spLocks/>
          </p:cNvSpPr>
          <p:nvPr/>
        </p:nvSpPr>
        <p:spPr>
          <a:xfrm>
            <a:off x="7933571" y="3748975"/>
            <a:ext cx="3861531" cy="30070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Comunicazioni HTTPS non protette possono essere intercettate da un attacco MITM.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2. DNS Spoofing consente a un attaccante di falsificare l'indirizzo del server.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3. L'impersonificazione dell’utente sfrutta credenziali deboli o processi di autenticazione inadeguati.</a:t>
            </a:r>
          </a:p>
        </p:txBody>
      </p:sp>
    </p:spTree>
    <p:extLst>
      <p:ext uri="{BB962C8B-B14F-4D97-AF65-F5344CB8AC3E}">
        <p14:creationId xmlns:p14="http://schemas.microsoft.com/office/powerpoint/2010/main" val="2125728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83E30D-39E6-BD76-7959-EAFF26D8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5125"/>
            <a:ext cx="7729728" cy="1188720"/>
          </a:xfrm>
        </p:spPr>
        <p:txBody>
          <a:bodyPr/>
          <a:lstStyle/>
          <a:p>
            <a:r>
              <a:rPr lang="it-IT" dirty="0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F0759A-95DE-888D-5123-AF078070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009" y="2197191"/>
            <a:ext cx="10807792" cy="4295683"/>
          </a:xfrm>
        </p:spPr>
        <p:txBody>
          <a:bodyPr>
            <a:normAutofit/>
          </a:bodyPr>
          <a:lstStyle/>
          <a:p>
            <a:r>
              <a:rPr lang="it-IT" sz="2200" dirty="0"/>
              <a:t>1. HTTPS con certificati SSL/TLS: Cifra tutte le comunicazioni per prevenire l’intercettazione.</a:t>
            </a:r>
          </a:p>
          <a:p>
            <a:endParaRPr lang="it-IT" sz="2200" dirty="0"/>
          </a:p>
          <a:p>
            <a:endParaRPr lang="it-IT" sz="2200" dirty="0"/>
          </a:p>
          <a:p>
            <a:pPr marL="0" indent="0">
              <a:buNone/>
            </a:pPr>
            <a:r>
              <a:rPr lang="it-IT" sz="2200" dirty="0"/>
              <a:t>Alcuni controlli implementabili:</a:t>
            </a:r>
          </a:p>
          <a:p>
            <a:r>
              <a:rPr lang="it-IT" sz="2200" dirty="0"/>
              <a:t>2. Autenticazione sicura:</a:t>
            </a:r>
          </a:p>
          <a:p>
            <a:r>
              <a:rPr lang="it-IT" sz="2200" dirty="0"/>
              <a:t>- Utilizzo di meccanismi come l’autenticazione a due fattori (2FA).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94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6EF53-8462-23BF-B509-C0EC3A1B5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314" y="526804"/>
            <a:ext cx="5602383" cy="1877437"/>
          </a:xfrm>
        </p:spPr>
        <p:txBody>
          <a:bodyPr>
            <a:normAutofit/>
          </a:bodyPr>
          <a:lstStyle/>
          <a:p>
            <a:r>
              <a:rPr lang="it-IT" sz="3500"/>
              <a:t>Tampering su HTTPS: Attacco XSS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4078F91-5477-2E29-A736-6C60684D2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1017" y="209788"/>
            <a:ext cx="3657119" cy="2511468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Gli attacchi Cross-Site Scripting (XSS) consentono a un attaccante di iniettare codice maligno in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un'app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web, compromettendo i dati degli utenti o rubando informazioni sensibili.</a:t>
            </a:r>
          </a:p>
        </p:txBody>
      </p:sp>
      <p:pic>
        <p:nvPicPr>
          <p:cNvPr id="5" name="Immagine 4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39113E24-55DA-D2D2-8B16-8B3553DD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35" y="3568805"/>
            <a:ext cx="6120130" cy="208026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CF42960-6A05-F1B0-CEB5-ED06A9A02B3F}"/>
              </a:ext>
            </a:extLst>
          </p:cNvPr>
          <p:cNvSpPr txBox="1">
            <a:spLocks/>
          </p:cNvSpPr>
          <p:nvPr/>
        </p:nvSpPr>
        <p:spPr bwMode="blackWhite">
          <a:xfrm>
            <a:off x="7804296" y="2819072"/>
            <a:ext cx="4304343" cy="67903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E9678829-28C6-D692-B5B2-B6AB61F4893C}"/>
              </a:ext>
            </a:extLst>
          </p:cNvPr>
          <p:cNvSpPr txBox="1">
            <a:spLocks/>
          </p:cNvSpPr>
          <p:nvPr/>
        </p:nvSpPr>
        <p:spPr>
          <a:xfrm>
            <a:off x="7804296" y="3664688"/>
            <a:ext cx="4210495" cy="28495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Input utente non sanitizzati consentono l'inserimento di script maligni.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2. URL contenenti codice </a:t>
            </a:r>
            <a:r>
              <a:rPr lang="it-IT" dirty="0" err="1">
                <a:solidFill>
                  <a:schemeClr val="bg1"/>
                </a:solidFill>
              </a:rPr>
              <a:t>Javascript</a:t>
            </a:r>
            <a:r>
              <a:rPr lang="it-IT" dirty="0">
                <a:solidFill>
                  <a:schemeClr val="bg1"/>
                </a:solidFill>
              </a:rPr>
              <a:t> possono essere utilizzati per rubare cookie.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3. Gli attacchi XSS possono reindirizzare gli utenti verso siti dannosi.</a:t>
            </a:r>
          </a:p>
        </p:txBody>
      </p:sp>
    </p:spTree>
    <p:extLst>
      <p:ext uri="{BB962C8B-B14F-4D97-AF65-F5344CB8AC3E}">
        <p14:creationId xmlns:p14="http://schemas.microsoft.com/office/powerpoint/2010/main" val="2729314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FA2574-2E1F-28BF-CFD4-750AA7D6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20" y="412105"/>
            <a:ext cx="7737359" cy="798324"/>
          </a:xfrm>
        </p:spPr>
        <p:txBody>
          <a:bodyPr/>
          <a:lstStyle/>
          <a:p>
            <a:r>
              <a:rPr lang="it-IT" dirty="0"/>
              <a:t>Mitigazioni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F03303-FA79-B2A2-DEEC-46B50157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165" y="1539350"/>
            <a:ext cx="10794635" cy="4716725"/>
          </a:xfrm>
        </p:spPr>
        <p:txBody>
          <a:bodyPr/>
          <a:lstStyle/>
          <a:p>
            <a:r>
              <a:rPr lang="it-IT" sz="2400" dirty="0"/>
              <a:t>1. HTML </a:t>
            </a:r>
            <a:r>
              <a:rPr lang="it-IT" sz="2400" dirty="0" err="1"/>
              <a:t>escaping</a:t>
            </a:r>
            <a:r>
              <a:rPr lang="it-IT" sz="2400" dirty="0"/>
              <a:t>: Converte simboli e parole chiave potenzialmente dannose in caratteri sicuri, bloccando l'esecuzione di codice maligno.</a:t>
            </a:r>
          </a:p>
          <a:p>
            <a:r>
              <a:rPr lang="it-IT" sz="2400" dirty="0"/>
              <a:t>2. Gestione sicura delle sessioni e dei cookie server side: Previene il furto di cookie e protegge le sessioni degli utenti.</a:t>
            </a:r>
          </a:p>
          <a:p>
            <a:endParaRPr lang="it-IT" sz="2400" dirty="0"/>
          </a:p>
          <a:p>
            <a:r>
              <a:rPr lang="it-IT" sz="2400" dirty="0"/>
              <a:t>Implementabili</a:t>
            </a:r>
            <a:r>
              <a:rPr lang="it-IT" sz="2800" dirty="0"/>
              <a:t>:</a:t>
            </a:r>
          </a:p>
          <a:p>
            <a:r>
              <a:rPr lang="it-IT" sz="2400" dirty="0"/>
              <a:t>3. Content Security Policy (CSP): Definisce quali origini possono eseguire script, bloccando codice non autorizzato.</a:t>
            </a:r>
          </a:p>
          <a:p>
            <a:endParaRPr lang="it-IT" sz="2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820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8199DA-C1C7-AD40-E4B6-245EBB6C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Nginx Reverse Proxy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2B7403-4F95-77F0-040A-95B878E5C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804" y="2431312"/>
            <a:ext cx="6646775" cy="4175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Nginx è un server web </a:t>
            </a:r>
            <a:r>
              <a:rPr lang="en-US" sz="2200" dirty="0" err="1"/>
              <a:t>utilizzabile</a:t>
            </a:r>
            <a:r>
              <a:rPr lang="en-US" sz="2200" dirty="0"/>
              <a:t> come reverse proxy, un </a:t>
            </a:r>
            <a:r>
              <a:rPr lang="en-US" sz="2200" dirty="0" err="1"/>
              <a:t>intermediario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client ed il server.</a:t>
            </a:r>
          </a:p>
          <a:p>
            <a:endParaRPr lang="en-US" sz="2200" dirty="0"/>
          </a:p>
          <a:p>
            <a:r>
              <a:rPr lang="en-US" sz="2200" dirty="0" err="1"/>
              <a:t>Funzioni</a:t>
            </a:r>
            <a:r>
              <a:rPr lang="en-US" sz="2200" dirty="0"/>
              <a:t> </a:t>
            </a:r>
            <a:r>
              <a:rPr lang="en-US" sz="2200" dirty="0" err="1"/>
              <a:t>principali</a:t>
            </a:r>
            <a:r>
              <a:rPr lang="en-US" sz="2200" dirty="0"/>
              <a:t> di Nginx </a:t>
            </a:r>
            <a:r>
              <a:rPr lang="en-US" sz="2200" dirty="0" err="1"/>
              <a:t>nella</a:t>
            </a:r>
            <a:r>
              <a:rPr lang="en-US" sz="2200" dirty="0"/>
              <a:t> web app:</a:t>
            </a:r>
          </a:p>
          <a:p>
            <a:r>
              <a:rPr lang="en-US" sz="2200" dirty="0"/>
              <a:t>- </a:t>
            </a:r>
            <a:r>
              <a:rPr lang="en-US" sz="2200" dirty="0" err="1"/>
              <a:t>Riceve</a:t>
            </a:r>
            <a:r>
              <a:rPr lang="en-US" sz="2200" dirty="0"/>
              <a:t> </a:t>
            </a:r>
            <a:r>
              <a:rPr lang="en-US" sz="2200" dirty="0" err="1"/>
              <a:t>richieste</a:t>
            </a:r>
            <a:r>
              <a:rPr lang="en-US" sz="2200" dirty="0"/>
              <a:t> </a:t>
            </a:r>
            <a:r>
              <a:rPr lang="en-US" sz="2200" dirty="0" err="1"/>
              <a:t>dai</a:t>
            </a:r>
            <a:r>
              <a:rPr lang="en-US" sz="2200" dirty="0"/>
              <a:t> client e le </a:t>
            </a:r>
            <a:r>
              <a:rPr lang="en-US" sz="2200" dirty="0" err="1"/>
              <a:t>inoltra</a:t>
            </a:r>
            <a:r>
              <a:rPr lang="en-US" sz="2200" dirty="0"/>
              <a:t> al server </a:t>
            </a:r>
            <a:r>
              <a:rPr lang="en-US" sz="2200" dirty="0" err="1"/>
              <a:t>interno</a:t>
            </a:r>
            <a:r>
              <a:rPr lang="en-US" sz="2200" dirty="0"/>
              <a:t>.</a:t>
            </a:r>
          </a:p>
          <a:p>
            <a:r>
              <a:rPr lang="en-US" sz="2200" dirty="0"/>
              <a:t>- Isola </a:t>
            </a:r>
            <a:r>
              <a:rPr lang="en-US" sz="2200" dirty="0" err="1"/>
              <a:t>l’applicazione</a:t>
            </a:r>
            <a:r>
              <a:rPr lang="en-US" sz="2200" dirty="0"/>
              <a:t>.</a:t>
            </a:r>
          </a:p>
          <a:p>
            <a:r>
              <a:rPr lang="en-US" sz="2200" dirty="0"/>
              <a:t>- </a:t>
            </a:r>
            <a:r>
              <a:rPr lang="en-US" sz="2200" dirty="0" err="1"/>
              <a:t>Gestisce</a:t>
            </a:r>
            <a:r>
              <a:rPr lang="en-US" sz="2200" dirty="0"/>
              <a:t> il </a:t>
            </a:r>
            <a:r>
              <a:rPr lang="en-US" sz="2200" dirty="0" err="1"/>
              <a:t>traffico</a:t>
            </a:r>
            <a:r>
              <a:rPr lang="en-US" sz="2200" dirty="0"/>
              <a:t> HTTPS e </a:t>
            </a:r>
            <a:r>
              <a:rPr lang="en-US" sz="2200" dirty="0" err="1"/>
              <a:t>garantisce</a:t>
            </a:r>
            <a:r>
              <a:rPr lang="en-US" sz="2200" dirty="0"/>
              <a:t> </a:t>
            </a:r>
            <a:r>
              <a:rPr lang="en-US" sz="2200" dirty="0" err="1"/>
              <a:t>comunicazioni</a:t>
            </a:r>
            <a:r>
              <a:rPr lang="en-US" sz="2200" dirty="0"/>
              <a:t> </a:t>
            </a:r>
            <a:r>
              <a:rPr lang="en-US" sz="2200" dirty="0" err="1"/>
              <a:t>sicure</a:t>
            </a:r>
            <a:r>
              <a:rPr lang="en-US" sz="2200" dirty="0"/>
              <a:t>.</a:t>
            </a:r>
          </a:p>
        </p:txBody>
      </p:sp>
      <p:pic>
        <p:nvPicPr>
          <p:cNvPr id="2052" name="Picture 4" descr="Download nginx Logo in SVG Vector or PNG File Format - Logo.wine">
            <a:extLst>
              <a:ext uri="{FF2B5EF4-FFF2-40B4-BE49-F238E27FC236}">
                <a16:creationId xmlns:a16="http://schemas.microsoft.com/office/drawing/2014/main" id="{C4595FA8-3BC9-629A-54F0-19C7995C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4" y="212612"/>
            <a:ext cx="3691270" cy="246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7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903C2B-41FB-9B4A-D70C-0B317F489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8" y="477287"/>
            <a:ext cx="5602383" cy="1877437"/>
          </a:xfrm>
        </p:spPr>
        <p:txBody>
          <a:bodyPr>
            <a:normAutofit/>
          </a:bodyPr>
          <a:lstStyle/>
          <a:p>
            <a:r>
              <a:rPr lang="it-IT" sz="3500"/>
              <a:t>Tampering sul Database: SQL Injection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59D956-E38E-361D-1E68-6503D2942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4768" y="160271"/>
            <a:ext cx="3657119" cy="2511468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Il tampering sul database avviene quando un attaccante altera o manipola i dati in modo non autorizzato, compromettendo l'integrità e la sicurezza del sistema.</a:t>
            </a:r>
          </a:p>
        </p:txBody>
      </p:sp>
      <p:pic>
        <p:nvPicPr>
          <p:cNvPr id="5" name="Immagine 4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0A3C9453-6771-E240-6D0D-214BC9DC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8" y="3479923"/>
            <a:ext cx="5699760" cy="189738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4F7ED7F-80CA-0569-467B-322E8BD75C95}"/>
              </a:ext>
            </a:extLst>
          </p:cNvPr>
          <p:cNvSpPr txBox="1">
            <a:spLocks/>
          </p:cNvSpPr>
          <p:nvPr/>
        </p:nvSpPr>
        <p:spPr bwMode="blackWhite">
          <a:xfrm>
            <a:off x="7839739" y="2495652"/>
            <a:ext cx="4160482" cy="672715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166A1EB-A987-4009-1550-3F32A36AB338}"/>
              </a:ext>
            </a:extLst>
          </p:cNvPr>
          <p:cNvSpPr txBox="1">
            <a:spLocks/>
          </p:cNvSpPr>
          <p:nvPr/>
        </p:nvSpPr>
        <p:spPr>
          <a:xfrm>
            <a:off x="7733413" y="3411931"/>
            <a:ext cx="4266808" cy="32857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Il database </a:t>
            </a:r>
            <a:r>
              <a:rPr lang="it-IT" dirty="0" err="1">
                <a:solidFill>
                  <a:schemeClr val="bg1"/>
                </a:solidFill>
              </a:rPr>
              <a:t>SQLite</a:t>
            </a:r>
            <a:r>
              <a:rPr lang="it-IT" dirty="0">
                <a:solidFill>
                  <a:schemeClr val="bg1"/>
                </a:solidFill>
              </a:rPr>
              <a:t> potrebbe essere bersaglio di attacchi SQL Injection.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2. Input non sanitizzati o validati possono consentire l'inserimento di comandi maligni.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3. Possibile compromissione dei privilegi utente o alterazione di dati sensibili.</a:t>
            </a:r>
          </a:p>
        </p:txBody>
      </p:sp>
    </p:spTree>
    <p:extLst>
      <p:ext uri="{BB962C8B-B14F-4D97-AF65-F5344CB8AC3E}">
        <p14:creationId xmlns:p14="http://schemas.microsoft.com/office/powerpoint/2010/main" val="358695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C317E3-556F-40EC-0174-CB7EF5AF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712" y="530517"/>
            <a:ext cx="8637462" cy="719383"/>
          </a:xfrm>
        </p:spPr>
        <p:txBody>
          <a:bodyPr>
            <a:normAutofit fontScale="90000"/>
          </a:bodyPr>
          <a:lstStyle/>
          <a:p>
            <a:r>
              <a:rPr lang="it-IT" dirty="0"/>
              <a:t>Mitigazioni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9A4FFF-8205-0414-7042-F6D193E1D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597" y="1552506"/>
            <a:ext cx="11170153" cy="4611471"/>
          </a:xfrm>
        </p:spPr>
        <p:txBody>
          <a:bodyPr/>
          <a:lstStyle/>
          <a:p>
            <a:r>
              <a:rPr lang="it-IT" sz="2400" dirty="0"/>
              <a:t>1. Sanitizzazione e Validazione degli Input: Convalidare rigorosamente tutti i dati provenienti dagli utenti.</a:t>
            </a:r>
          </a:p>
          <a:p>
            <a:r>
              <a:rPr lang="it-IT" sz="2400" dirty="0"/>
              <a:t>2. Query parametrizzate: Utilizzare </a:t>
            </a:r>
            <a:r>
              <a:rPr lang="it-IT" sz="2400" dirty="0" err="1"/>
              <a:t>prepared</a:t>
            </a:r>
            <a:r>
              <a:rPr lang="it-IT" sz="2400" dirty="0"/>
              <a:t> </a:t>
            </a:r>
            <a:r>
              <a:rPr lang="it-IT" sz="2400" dirty="0" err="1"/>
              <a:t>statement</a:t>
            </a:r>
            <a:r>
              <a:rPr lang="it-IT" sz="2400" dirty="0"/>
              <a:t> in </a:t>
            </a:r>
            <a:r>
              <a:rPr lang="it-IT" sz="2400" dirty="0" err="1"/>
              <a:t>Flask</a:t>
            </a:r>
            <a:r>
              <a:rPr lang="it-IT" sz="2400" dirty="0"/>
              <a:t> per prevenire attacchi SQL Injection.</a:t>
            </a:r>
          </a:p>
          <a:p>
            <a:r>
              <a:rPr lang="it-IT" sz="2400" dirty="0"/>
              <a:t>3. Accesso limitato al database: Consentire l'accesso solo agli utenti e processi autorizzati.</a:t>
            </a:r>
          </a:p>
          <a:p>
            <a:r>
              <a:rPr lang="it-IT" sz="2400" dirty="0"/>
              <a:t>4. Principio del </a:t>
            </a:r>
            <a:r>
              <a:rPr lang="it-IT" sz="2400" dirty="0" err="1"/>
              <a:t>Least</a:t>
            </a:r>
            <a:r>
              <a:rPr lang="it-IT" sz="2400" dirty="0"/>
              <a:t> </a:t>
            </a:r>
            <a:r>
              <a:rPr lang="it-IT" sz="2400" dirty="0" err="1"/>
              <a:t>Privilege</a:t>
            </a:r>
            <a:r>
              <a:rPr lang="it-IT" sz="2400" dirty="0"/>
              <a:t>: Assegnare agli utenti i privilegi minimi necessari per svolgere le loro funzioni.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0345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67062-39CF-D416-28FB-5598B8770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460" y="654394"/>
            <a:ext cx="5568121" cy="1131875"/>
          </a:xfrm>
        </p:spPr>
        <p:txBody>
          <a:bodyPr>
            <a:normAutofit/>
          </a:bodyPr>
          <a:lstStyle/>
          <a:p>
            <a:r>
              <a:rPr lang="it-IT" dirty="0"/>
              <a:t>Replay Attacks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4109C98-64D9-4340-15D5-5393BD6FE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4768" y="131815"/>
            <a:ext cx="3657119" cy="2511468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 replay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attack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avviene quando un attaccante intercetta e riproduce un messaggio legittimo per eseguire un'azione non autorizzata, ad esempio riproducendo una richiesta HTTP valida.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4925D1-593E-725F-37E9-92D1FF27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9" y="2948203"/>
            <a:ext cx="6120130" cy="2207895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B7F97636-F621-5277-BE7F-88D5D968E76D}"/>
              </a:ext>
            </a:extLst>
          </p:cNvPr>
          <p:cNvSpPr txBox="1">
            <a:spLocks/>
          </p:cNvSpPr>
          <p:nvPr/>
        </p:nvSpPr>
        <p:spPr bwMode="blackWhite">
          <a:xfrm>
            <a:off x="7800851" y="2661289"/>
            <a:ext cx="4157232" cy="66485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Interazioni vulnerabili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6308DB41-56EA-8FFD-E215-D6915065D28D}"/>
              </a:ext>
            </a:extLst>
          </p:cNvPr>
          <p:cNvSpPr txBox="1">
            <a:spLocks/>
          </p:cNvSpPr>
          <p:nvPr/>
        </p:nvSpPr>
        <p:spPr>
          <a:xfrm>
            <a:off x="7874365" y="3569625"/>
            <a:ext cx="4067578" cy="310089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>
                <a:solidFill>
                  <a:schemeClr val="bg1"/>
                </a:solidFill>
              </a:rPr>
              <a:t>1. Intercettazione di sessioni di autenticazione.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2. Riproduzione di richieste HTTP valide.</a:t>
            </a:r>
          </a:p>
          <a:p>
            <a:pPr algn="l"/>
            <a:r>
              <a:rPr lang="it-IT" dirty="0">
                <a:solidFill>
                  <a:schemeClr val="bg1"/>
                </a:solidFill>
              </a:rPr>
              <a:t>3. Esecuzione di azioni non autorizzate come modifiche di credenziali o transazioni.</a:t>
            </a:r>
          </a:p>
        </p:txBody>
      </p:sp>
    </p:spTree>
    <p:extLst>
      <p:ext uri="{BB962C8B-B14F-4D97-AF65-F5344CB8AC3E}">
        <p14:creationId xmlns:p14="http://schemas.microsoft.com/office/powerpoint/2010/main" val="771059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88982-A949-89CA-C4F4-E3BEEF60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766" y="458153"/>
            <a:ext cx="7704467" cy="765432"/>
          </a:xfrm>
        </p:spPr>
        <p:txBody>
          <a:bodyPr/>
          <a:lstStyle/>
          <a:p>
            <a:r>
              <a:rPr lang="it-IT" dirty="0"/>
              <a:t>Mitigazioni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918456-424B-010C-6403-1175C098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848" y="1588801"/>
            <a:ext cx="10937166" cy="4904073"/>
          </a:xfrm>
        </p:spPr>
        <p:txBody>
          <a:bodyPr/>
          <a:lstStyle/>
          <a:p>
            <a:r>
              <a:rPr lang="it-IT" sz="2400" dirty="0"/>
              <a:t>1. </a:t>
            </a:r>
            <a:r>
              <a:rPr lang="it-IT" sz="2400" dirty="0" err="1"/>
              <a:t>Timestamp</a:t>
            </a:r>
            <a:r>
              <a:rPr lang="it-IT" sz="2400" dirty="0"/>
              <a:t> e </a:t>
            </a:r>
            <a:r>
              <a:rPr lang="it-IT" sz="2400" dirty="0" err="1"/>
              <a:t>Nonce</a:t>
            </a:r>
            <a:r>
              <a:rPr lang="it-IT" sz="2400" dirty="0"/>
              <a:t>:</a:t>
            </a:r>
          </a:p>
          <a:p>
            <a:r>
              <a:rPr lang="it-IT" sz="2400" dirty="0"/>
              <a:t>- Generare un </a:t>
            </a:r>
            <a:r>
              <a:rPr lang="it-IT" sz="2400" dirty="0" err="1"/>
              <a:t>nonce</a:t>
            </a:r>
            <a:r>
              <a:rPr lang="it-IT" sz="2400" dirty="0"/>
              <a:t> unico per ogni richiesta per evitare riutilizzi.</a:t>
            </a:r>
          </a:p>
          <a:p>
            <a:r>
              <a:rPr lang="it-IT" sz="2400" dirty="0"/>
              <a:t>2. Crittografia:</a:t>
            </a:r>
          </a:p>
          <a:p>
            <a:r>
              <a:rPr lang="it-IT" sz="2400" dirty="0"/>
              <a:t>- Proteggere i dati in transito con HTTPS per impedire intercettazioni.</a:t>
            </a:r>
          </a:p>
          <a:p>
            <a:r>
              <a:rPr lang="it-IT" sz="2400" dirty="0"/>
              <a:t>3. Autenticazione e Sessioni Sicure:</a:t>
            </a:r>
          </a:p>
          <a:p>
            <a:r>
              <a:rPr lang="it-IT" sz="2400" dirty="0"/>
              <a:t>- Associare ogni richiesta a un token univoco con scadenza.</a:t>
            </a:r>
          </a:p>
          <a:p>
            <a:r>
              <a:rPr lang="it-IT" sz="2400" dirty="0"/>
              <a:t>- Implementare sessioni sicure per limitare la validità delle credenziali.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7127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45FFE0-70BB-F2DC-2950-F24C22490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02" y="392413"/>
            <a:ext cx="3578532" cy="1881132"/>
          </a:xfrm>
          <a:noFill/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it-IT" sz="2900" dirty="0">
                <a:solidFill>
                  <a:schemeClr val="bg1"/>
                </a:solidFill>
              </a:rPr>
              <a:t>Valutazione della Sicurezza: LDAP </a:t>
            </a:r>
            <a:r>
              <a:rPr lang="it-IT" sz="2900" dirty="0" err="1">
                <a:solidFill>
                  <a:schemeClr val="bg1"/>
                </a:solidFill>
              </a:rPr>
              <a:t>Threat</a:t>
            </a:r>
            <a:r>
              <a:rPr lang="it-IT" sz="2900" dirty="0">
                <a:solidFill>
                  <a:schemeClr val="bg1"/>
                </a:solidFill>
              </a:rPr>
              <a:t>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E72DD1-5BDE-FDF1-D1BE-2AD4CAB0C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743" y="2615842"/>
            <a:ext cx="3391483" cy="37520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400" dirty="0">
                <a:solidFill>
                  <a:schemeClr val="bg1"/>
                </a:solidFill>
              </a:rPr>
              <a:t>Analisi delle considerazioni di sicurezza e del modello di minaccia per l'integrazione di LDAP come sistema di autenticazione nella web app.</a:t>
            </a:r>
          </a:p>
          <a:p>
            <a:pPr>
              <a:lnSpc>
                <a:spcPct val="90000"/>
              </a:lnSpc>
            </a:pPr>
            <a:endParaRPr lang="it-IT" sz="16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, diagramma, Piano, linea&#10;&#10;Descrizione generata automaticamente">
            <a:extLst>
              <a:ext uri="{FF2B5EF4-FFF2-40B4-BE49-F238E27FC236}">
                <a16:creationId xmlns:a16="http://schemas.microsoft.com/office/drawing/2014/main" id="{43FE9446-A1BA-5425-AA95-2C10ED27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54" y="2757362"/>
            <a:ext cx="6250769" cy="3734834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926FFE91-586E-C31B-9ECA-728C5F0EA098}"/>
              </a:ext>
            </a:extLst>
          </p:cNvPr>
          <p:cNvSpPr/>
          <p:nvPr/>
        </p:nvSpPr>
        <p:spPr>
          <a:xfrm>
            <a:off x="6331334" y="2918230"/>
            <a:ext cx="3486561" cy="20024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B54E4275-23B7-B6F1-4404-BF31B1F3A7E3}"/>
              </a:ext>
            </a:extLst>
          </p:cNvPr>
          <p:cNvSpPr/>
          <p:nvPr/>
        </p:nvSpPr>
        <p:spPr>
          <a:xfrm>
            <a:off x="7824634" y="1940633"/>
            <a:ext cx="499959" cy="76050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A0FC0A-BF1A-85DA-7EAD-B9C1AD59B01D}"/>
              </a:ext>
            </a:extLst>
          </p:cNvPr>
          <p:cNvSpPr txBox="1"/>
          <p:nvPr/>
        </p:nvSpPr>
        <p:spPr>
          <a:xfrm>
            <a:off x="7179948" y="1499056"/>
            <a:ext cx="178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Parte interessata</a:t>
            </a:r>
          </a:p>
        </p:txBody>
      </p:sp>
    </p:spTree>
    <p:extLst>
      <p:ext uri="{BB962C8B-B14F-4D97-AF65-F5344CB8AC3E}">
        <p14:creationId xmlns:p14="http://schemas.microsoft.com/office/powerpoint/2010/main" val="278132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FFF08-1272-BA43-7BBC-16A7F8613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7442"/>
          </a:xfrm>
        </p:spPr>
        <p:txBody>
          <a:bodyPr>
            <a:normAutofit fontScale="90000"/>
          </a:bodyPr>
          <a:lstStyle/>
          <a:p>
            <a:r>
              <a:rPr lang="it-IT" dirty="0"/>
              <a:t>Gestione del Login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17B895-6CD6-6115-07EC-376BD285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27559"/>
            <a:ext cx="10515600" cy="111833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web app funge da autenticatore, inviando le credenziali dell'utente al server LDAP.</a:t>
            </a:r>
          </a:p>
          <a:p>
            <a:r>
              <a:rPr lang="it-IT" dirty="0"/>
              <a:t>Il browser del client non comunica direttamente con LDAP.</a:t>
            </a:r>
          </a:p>
          <a:p>
            <a:r>
              <a:rPr lang="it-IT" dirty="0"/>
              <a:t>Tutte le richieste di autenticazione sono mediate dalla web app.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0824403-095D-A9E1-D2AE-EC7EA9AD6577}"/>
              </a:ext>
            </a:extLst>
          </p:cNvPr>
          <p:cNvSpPr txBox="1">
            <a:spLocks/>
          </p:cNvSpPr>
          <p:nvPr/>
        </p:nvSpPr>
        <p:spPr bwMode="black">
          <a:xfrm>
            <a:off x="838200" y="2269554"/>
            <a:ext cx="10515600" cy="69073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Similarità e Differenze con Keycloak</a:t>
            </a:r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362694F-D9C8-A324-1353-B09B9F6AA3E7}"/>
              </a:ext>
            </a:extLst>
          </p:cNvPr>
          <p:cNvSpPr txBox="1">
            <a:spLocks/>
          </p:cNvSpPr>
          <p:nvPr/>
        </p:nvSpPr>
        <p:spPr>
          <a:xfrm>
            <a:off x="546009" y="3085279"/>
            <a:ext cx="11012270" cy="3545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200" dirty="0"/>
              <a:t>Similarità:</a:t>
            </a:r>
          </a:p>
          <a:p>
            <a:r>
              <a:rPr lang="it-IT" sz="2200" dirty="0"/>
              <a:t>Minacce come information disclosure e spoofing dei file di configurazione.</a:t>
            </a:r>
          </a:p>
          <a:p>
            <a:r>
              <a:rPr lang="it-IT" sz="2200" dirty="0"/>
              <a:t>Mitigazioni simili con protezioni di credenziali, </a:t>
            </a:r>
            <a:r>
              <a:rPr lang="it-IT" sz="2200" dirty="0" err="1"/>
              <a:t>pw</a:t>
            </a:r>
            <a:r>
              <a:rPr lang="it-IT" sz="2200" dirty="0"/>
              <a:t> e key con </a:t>
            </a:r>
            <a:r>
              <a:rPr lang="it-IT" sz="2200" dirty="0" err="1"/>
              <a:t>Vault</a:t>
            </a:r>
            <a:r>
              <a:rPr lang="it-IT" sz="2200" dirty="0"/>
              <a:t> e HTTPS (eventualmente).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200" dirty="0"/>
              <a:t>Differenze:</a:t>
            </a:r>
          </a:p>
          <a:p>
            <a:r>
              <a:rPr lang="it-IT" sz="2200" dirty="0"/>
              <a:t>Eliminata la comunicazione diretta tra client e authentication server.</a:t>
            </a:r>
          </a:p>
          <a:p>
            <a:r>
              <a:rPr lang="it-IT" sz="2200" dirty="0"/>
              <a:t>Maggiore responsabilità sulla sicurezza spostata alla web app.</a:t>
            </a:r>
          </a:p>
          <a:p>
            <a:r>
              <a:rPr lang="it-IT" sz="2200" dirty="0"/>
              <a:t>Uso di </a:t>
            </a:r>
            <a:r>
              <a:rPr lang="it-IT" sz="2200" dirty="0" err="1"/>
              <a:t>docker</a:t>
            </a:r>
            <a:r>
              <a:rPr lang="it-IT" sz="2200" dirty="0"/>
              <a:t>, garantisce alcuni controlli NIST</a:t>
            </a:r>
          </a:p>
        </p:txBody>
      </p:sp>
    </p:spTree>
    <p:extLst>
      <p:ext uri="{BB962C8B-B14F-4D97-AF65-F5344CB8AC3E}">
        <p14:creationId xmlns:p14="http://schemas.microsoft.com/office/powerpoint/2010/main" val="1870006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FB936B-0969-CF9F-ED5D-DCD4F6231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Catalogo dei Controlli di Sicurezza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29A179-8CA9-8745-8F98-B38BC94FE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2805" y="2836566"/>
            <a:ext cx="6739455" cy="3861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L'ultimo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stadio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questo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progetto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prevede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l'applicazione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del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catalogo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controlli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sicurezza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stabilito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dallo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standard NIST, con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l'obiettivo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verificare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se il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sistema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sviluppato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soddisfi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requisiti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relativi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ai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tre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livelli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impatto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sulla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sicurezza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definiti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dallo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standard:</a:t>
            </a:r>
          </a:p>
          <a:p>
            <a:pPr marL="342900" lvl="0" indent="-228600" algn="l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Low-Impact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Questo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livello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applica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quando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una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compromissione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della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sicurezza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del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sistema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comporta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conseguenze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limitate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o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bassa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entità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  <a:p>
            <a:pPr marL="342900" lvl="0" indent="-228600" algn="l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Intermediate-Impact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Questo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livello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applica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quando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una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compromissione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della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sicurezza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del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sistema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potrebbe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avere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effetti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significativi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o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severi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  <a:p>
            <a:pPr marL="342900" lvl="0" indent="-228600" algn="l">
              <a:lnSpc>
                <a:spcPct val="9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High-Impact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Questo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livello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applica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quando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una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compromissione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della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sicurezza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del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sistema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può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causare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danni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gravi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o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catastrofici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  <a:p>
            <a:pPr indent="-228600" algn="l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documento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riferimento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per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l'analisi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è il NIST SP 800-53.</a:t>
            </a:r>
          </a:p>
        </p:txBody>
      </p:sp>
      <p:pic>
        <p:nvPicPr>
          <p:cNvPr id="9218" name="Picture 2" descr="NIST 800-53 Compliance | Improve Your Security System [Guide]">
            <a:extLst>
              <a:ext uri="{FF2B5EF4-FFF2-40B4-BE49-F238E27FC236}">
                <a16:creationId xmlns:a16="http://schemas.microsoft.com/office/drawing/2014/main" id="{D485D87E-A47B-DA24-48DF-DC670490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04" y="159488"/>
            <a:ext cx="2677079" cy="26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433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828E5-B34B-BF61-7762-5A5D7618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36" y="256560"/>
            <a:ext cx="11656956" cy="703890"/>
          </a:xfrm>
        </p:spPr>
        <p:txBody>
          <a:bodyPr>
            <a:normAutofit fontScale="90000"/>
          </a:bodyPr>
          <a:lstStyle/>
          <a:p>
            <a:r>
              <a:rPr lang="it-IT" dirty="0"/>
              <a:t>Access Control (AC)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E3C2CE-7FA9-CF98-923D-01E42EB49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233" y="1404571"/>
            <a:ext cx="10998565" cy="2059045"/>
          </a:xfrm>
        </p:spPr>
        <p:txBody>
          <a:bodyPr>
            <a:normAutofit/>
          </a:bodyPr>
          <a:lstStyle/>
          <a:p>
            <a:r>
              <a:rPr lang="it-IT" sz="2000" dirty="0"/>
              <a:t>Controlli Implementati: 10 (6 low/moderate, 4 moderate)</a:t>
            </a:r>
          </a:p>
          <a:p>
            <a:r>
              <a:rPr lang="it-IT" sz="2000" dirty="0"/>
              <a:t>Livello Low: Raggiunto</a:t>
            </a:r>
          </a:p>
          <a:p>
            <a:r>
              <a:rPr lang="it-IT" sz="2000" dirty="0"/>
              <a:t>Livello Moderate: Non raggiunto (mancano AC-10, AC-11, AC-17, AC-18, AC-19, AC-20)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1D66053-06DF-415D-B1FE-4319E7FDADB9}"/>
              </a:ext>
            </a:extLst>
          </p:cNvPr>
          <p:cNvSpPr txBox="1">
            <a:spLocks/>
          </p:cNvSpPr>
          <p:nvPr/>
        </p:nvSpPr>
        <p:spPr bwMode="black">
          <a:xfrm>
            <a:off x="263136" y="3628078"/>
            <a:ext cx="11656956" cy="70389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Identification</a:t>
            </a:r>
            <a:r>
              <a:rPr lang="it-IT" dirty="0"/>
              <a:t> and Authentication (IA)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72E4D7CE-E966-4D9C-95EB-B7D6ABF1ABB6}"/>
              </a:ext>
            </a:extLst>
          </p:cNvPr>
          <p:cNvSpPr txBox="1">
            <a:spLocks/>
          </p:cNvSpPr>
          <p:nvPr/>
        </p:nvSpPr>
        <p:spPr>
          <a:xfrm>
            <a:off x="355233" y="4674044"/>
            <a:ext cx="10998565" cy="205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Controlli Implementati: 6 (low/moderate)</a:t>
            </a:r>
          </a:p>
          <a:p>
            <a:r>
              <a:rPr lang="it-IT" sz="2000" dirty="0"/>
              <a:t>Livello Low: Non raggiunto (mancano IA-3, IA-4)</a:t>
            </a:r>
          </a:p>
          <a:p>
            <a:r>
              <a:rPr lang="it-IT" sz="2000" dirty="0"/>
              <a:t>Livello Moderate: Non raggiunto (mancano IA-9 e altri)</a:t>
            </a:r>
          </a:p>
        </p:txBody>
      </p:sp>
    </p:spTree>
    <p:extLst>
      <p:ext uri="{BB962C8B-B14F-4D97-AF65-F5344CB8AC3E}">
        <p14:creationId xmlns:p14="http://schemas.microsoft.com/office/powerpoint/2010/main" val="31001784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CE05E9-8009-582A-6A06-658EC8FE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5" y="365126"/>
            <a:ext cx="11703004" cy="812412"/>
          </a:xfrm>
        </p:spPr>
        <p:txBody>
          <a:bodyPr/>
          <a:lstStyle/>
          <a:p>
            <a:r>
              <a:rPr lang="en-US" dirty="0"/>
              <a:t>System and Communications Protection (SC)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45AC757-EEC6-BB06-F9EF-C8DAD827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548" y="1392774"/>
            <a:ext cx="10972252" cy="2152787"/>
          </a:xfrm>
        </p:spPr>
        <p:txBody>
          <a:bodyPr/>
          <a:lstStyle/>
          <a:p>
            <a:r>
              <a:rPr lang="it-IT" dirty="0"/>
              <a:t>Controlli Implementati: 13 (7 low/moderate, 5 moderate, 1 high)</a:t>
            </a:r>
          </a:p>
          <a:p>
            <a:r>
              <a:rPr lang="it-IT" dirty="0"/>
              <a:t>Livello Low: Non raggiunto (mancano SC-4, SC-6, SC-9 e altri)</a:t>
            </a:r>
          </a:p>
          <a:p>
            <a:r>
              <a:rPr lang="it-IT" dirty="0"/>
              <a:t>Livello Moderate: Non raggiunto (mancano SC-11, SC-14, SC-15)</a:t>
            </a:r>
          </a:p>
          <a:p>
            <a:r>
              <a:rPr lang="it-IT" dirty="0"/>
              <a:t>Livello High: Non raggiunto (solo SC-3 implementato)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73F1595-C33C-0A45-8D9D-9C931AA8B9EC}"/>
              </a:ext>
            </a:extLst>
          </p:cNvPr>
          <p:cNvSpPr txBox="1">
            <a:spLocks/>
          </p:cNvSpPr>
          <p:nvPr/>
        </p:nvSpPr>
        <p:spPr bwMode="black">
          <a:xfrm>
            <a:off x="144725" y="3723512"/>
            <a:ext cx="11703004" cy="81241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System and Information </a:t>
            </a:r>
            <a:r>
              <a:rPr lang="it-IT" dirty="0" err="1"/>
              <a:t>Integrity</a:t>
            </a:r>
            <a:r>
              <a:rPr lang="it-IT" dirty="0"/>
              <a:t> (SI)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4F91D544-0FC9-E614-A30B-AD607FDA0DD3}"/>
              </a:ext>
            </a:extLst>
          </p:cNvPr>
          <p:cNvSpPr txBox="1">
            <a:spLocks/>
          </p:cNvSpPr>
          <p:nvPr/>
        </p:nvSpPr>
        <p:spPr>
          <a:xfrm>
            <a:off x="381548" y="4634599"/>
            <a:ext cx="10972252" cy="215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Controlli Implementati: 8 (6 low/moderate, 1 moderate, 1 high)</a:t>
            </a:r>
          </a:p>
          <a:p>
            <a:r>
              <a:rPr lang="it-IT" dirty="0"/>
              <a:t>Livello Low: Raggiunto</a:t>
            </a:r>
          </a:p>
          <a:p>
            <a:r>
              <a:rPr lang="it-IT" dirty="0"/>
              <a:t>Livello Moderate: Non raggiunto (mancano SI-5, SI-7, SI-8 e altri)</a:t>
            </a:r>
          </a:p>
          <a:p>
            <a:r>
              <a:rPr lang="it-IT" dirty="0"/>
              <a:t>Livello High: Non raggiunto (solo SI-6 implementato)</a:t>
            </a:r>
          </a:p>
        </p:txBody>
      </p:sp>
    </p:spTree>
    <p:extLst>
      <p:ext uri="{BB962C8B-B14F-4D97-AF65-F5344CB8AC3E}">
        <p14:creationId xmlns:p14="http://schemas.microsoft.com/office/powerpoint/2010/main" val="24725867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FFA8C1-404D-33D3-928A-BDC773E8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56" y="365126"/>
            <a:ext cx="11860887" cy="759784"/>
          </a:xfrm>
        </p:spPr>
        <p:txBody>
          <a:bodyPr/>
          <a:lstStyle/>
          <a:p>
            <a:r>
              <a:rPr lang="it-IT" dirty="0"/>
              <a:t>Audit and Accountability (AU)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406A98-C5F0-254A-D5BC-CE8C1DA77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57" y="1480143"/>
            <a:ext cx="11262251" cy="4177295"/>
          </a:xfrm>
        </p:spPr>
        <p:txBody>
          <a:bodyPr>
            <a:normAutofit/>
          </a:bodyPr>
          <a:lstStyle/>
          <a:p>
            <a:r>
              <a:rPr lang="it-IT" sz="2400" dirty="0"/>
              <a:t>Controlli Implementati: 2 (low/moderate)</a:t>
            </a:r>
          </a:p>
          <a:p>
            <a:r>
              <a:rPr lang="it-IT" sz="2400" dirty="0"/>
              <a:t>Livello Low: Non raggiunto (mancano AU-1, AU-2, AU-4 e altri)</a:t>
            </a:r>
          </a:p>
          <a:p>
            <a:r>
              <a:rPr lang="it-IT" sz="2400" dirty="0"/>
              <a:t>Livello Moderate: Non raggiunto (solo gestione basilare degli audit)</a:t>
            </a:r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r>
              <a:rPr lang="it-IT" sz="2400" dirty="0"/>
              <a:t>Per un totale di 39 controlli, il sistema raggiunge il livello Low-Impact per le famiglie AC e SI. </a:t>
            </a:r>
          </a:p>
          <a:p>
            <a:pPr marL="0" indent="0">
              <a:buNone/>
            </a:pPr>
            <a:r>
              <a:rPr lang="it-IT" sz="2400" dirty="0"/>
              <a:t>Per le altre famiglie, sono necessarie implementazioni aggiuntive per soddisfare i requisiti Low e Moderate.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813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F7B584-9349-1079-BC86-3DB02CD5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74" y="37033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 err="1"/>
              <a:t>Configurazione</a:t>
            </a:r>
            <a:r>
              <a:rPr lang="en-US" sz="2000" dirty="0"/>
              <a:t> di Nginx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2D7D94-2D22-B037-E25D-464B75E79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19" y="1769897"/>
            <a:ext cx="3459125" cy="499949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La </a:t>
            </a:r>
            <a:r>
              <a:rPr lang="en-US" dirty="0" err="1"/>
              <a:t>configurazione</a:t>
            </a:r>
            <a:r>
              <a:rPr lang="en-US" dirty="0"/>
              <a:t> di Nginx include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- </a:t>
            </a:r>
            <a:r>
              <a:rPr lang="en-US" b="1" dirty="0"/>
              <a:t>Porta di </a:t>
            </a:r>
            <a:r>
              <a:rPr lang="en-US" b="1" dirty="0" err="1"/>
              <a:t>Ascolto</a:t>
            </a:r>
            <a:r>
              <a:rPr lang="en-US" b="1" dirty="0"/>
              <a:t>: </a:t>
            </a:r>
            <a:r>
              <a:rPr lang="en-US" dirty="0" err="1"/>
              <a:t>Definisce</a:t>
            </a:r>
            <a:r>
              <a:rPr lang="en-US" dirty="0"/>
              <a:t> la porta </a:t>
            </a:r>
            <a:r>
              <a:rPr lang="en-US" dirty="0" err="1"/>
              <a:t>su</a:t>
            </a:r>
            <a:r>
              <a:rPr lang="en-US" dirty="0"/>
              <a:t> cui Nginx </a:t>
            </a:r>
            <a:r>
              <a:rPr lang="en-US" dirty="0" err="1"/>
              <a:t>riceve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- </a:t>
            </a:r>
            <a:r>
              <a:rPr lang="en-US" b="1" dirty="0" err="1"/>
              <a:t>Protocollo</a:t>
            </a:r>
            <a:r>
              <a:rPr lang="en-US" b="1" dirty="0"/>
              <a:t> TLS/HTTPS: </a:t>
            </a:r>
            <a:r>
              <a:rPr lang="en-US" dirty="0" err="1"/>
              <a:t>Configurato</a:t>
            </a:r>
            <a:r>
              <a:rPr lang="en-US" dirty="0"/>
              <a:t> per </a:t>
            </a:r>
            <a:r>
              <a:rPr lang="en-US" dirty="0" err="1"/>
              <a:t>crittografare</a:t>
            </a:r>
            <a:r>
              <a:rPr lang="en-US" dirty="0"/>
              <a:t> il </a:t>
            </a:r>
            <a:r>
              <a:rPr lang="en-US" dirty="0" err="1"/>
              <a:t>traffico</a:t>
            </a:r>
            <a:r>
              <a:rPr lang="en-US" dirty="0"/>
              <a:t> con </a:t>
            </a:r>
            <a:r>
              <a:rPr lang="en-US" dirty="0" err="1"/>
              <a:t>certificati</a:t>
            </a:r>
            <a:r>
              <a:rPr lang="en-US" dirty="0"/>
              <a:t> </a:t>
            </a:r>
            <a:r>
              <a:rPr lang="en-US" dirty="0" err="1"/>
              <a:t>digitali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- </a:t>
            </a:r>
            <a:r>
              <a:rPr lang="en-US" b="1" dirty="0" err="1"/>
              <a:t>Percorso</a:t>
            </a:r>
            <a:r>
              <a:rPr lang="en-US" b="1" dirty="0"/>
              <a:t> di Base:</a:t>
            </a:r>
          </a:p>
          <a:p>
            <a:pPr>
              <a:lnSpc>
                <a:spcPct val="90000"/>
              </a:lnSpc>
            </a:pPr>
            <a:r>
              <a:rPr lang="en-US" dirty="0"/>
              <a:t>  - Indica </a:t>
            </a:r>
            <a:r>
              <a:rPr lang="en-US" dirty="0" err="1"/>
              <a:t>l'URL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web app e </a:t>
            </a:r>
            <a:r>
              <a:rPr lang="en-US" dirty="0" err="1"/>
              <a:t>specifica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da </a:t>
            </a:r>
            <a:r>
              <a:rPr lang="en-US" dirty="0" err="1"/>
              <a:t>inoltrare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client e server.</a:t>
            </a:r>
          </a:p>
          <a:p>
            <a:pPr>
              <a:lnSpc>
                <a:spcPct val="90000"/>
              </a:lnSpc>
            </a:pPr>
            <a:r>
              <a:rPr lang="en-US" dirty="0"/>
              <a:t>  - </a:t>
            </a:r>
            <a:r>
              <a:rPr lang="en-US" dirty="0" err="1"/>
              <a:t>Gli</a:t>
            </a:r>
            <a:r>
              <a:rPr lang="en-US" dirty="0"/>
              <a:t> header HTTP + </a:t>
            </a:r>
            <a:r>
              <a:rPr lang="en-US" dirty="0" err="1"/>
              <a:t>l’utilizzo</a:t>
            </a:r>
            <a:r>
              <a:rPr lang="en-US" dirty="0"/>
              <a:t> di un </a:t>
            </a:r>
            <a:r>
              <a:rPr lang="en-US" dirty="0" err="1"/>
              <a:t>proxyfix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garantiscono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siano</a:t>
            </a:r>
            <a:r>
              <a:rPr lang="en-US" dirty="0"/>
              <a:t> </a:t>
            </a:r>
            <a:r>
              <a:rPr lang="en-US" dirty="0" err="1"/>
              <a:t>trasmesse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3A44871-7B4D-1D70-1354-765EB0F8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689393"/>
            <a:ext cx="6227064" cy="34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04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2BC477-0906-1C4B-F2B4-ABE5422A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5662"/>
            <a:ext cx="7729728" cy="572278"/>
          </a:xfrm>
        </p:spPr>
        <p:txBody>
          <a:bodyPr>
            <a:normAutofit fontScale="90000"/>
          </a:bodyPr>
          <a:lstStyle/>
          <a:p>
            <a:r>
              <a:rPr lang="it-IT"/>
              <a:t>Famiglia AC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FCDFB1-29F3-8581-EC2A-B2E19DFA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3" y="910635"/>
            <a:ext cx="10965454" cy="59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2B1C9-15CA-8027-0F34-5F46BEE86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20A8F5-682D-7D69-8D47-183482AA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5662"/>
            <a:ext cx="7729728" cy="572278"/>
          </a:xfrm>
        </p:spPr>
        <p:txBody>
          <a:bodyPr>
            <a:normAutofit fontScale="90000"/>
          </a:bodyPr>
          <a:lstStyle/>
          <a:p>
            <a:r>
              <a:rPr lang="it-IT" dirty="0"/>
              <a:t>Famiglia 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7BF670-CC90-DD2E-F777-00F2CA81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452"/>
            <a:ext cx="12192000" cy="39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19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89C6-60F1-A1F5-7B88-D4B7F82AE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7341BE-B884-FF7E-96EC-12296419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5662"/>
            <a:ext cx="7729728" cy="572278"/>
          </a:xfrm>
        </p:spPr>
        <p:txBody>
          <a:bodyPr>
            <a:normAutofit fontScale="90000"/>
          </a:bodyPr>
          <a:lstStyle/>
          <a:p>
            <a:r>
              <a:rPr lang="it-IT" dirty="0"/>
              <a:t>Famiglia SC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4250908-FF0F-00A0-95CB-A8E246BD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134"/>
            <a:ext cx="12192000" cy="58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58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13AD8-2FD4-474B-18A8-3D0DB1A4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369878-27D9-85F6-D8FA-3A0F9F72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5662"/>
            <a:ext cx="7729728" cy="572278"/>
          </a:xfrm>
        </p:spPr>
        <p:txBody>
          <a:bodyPr>
            <a:normAutofit fontScale="90000"/>
          </a:bodyPr>
          <a:lstStyle/>
          <a:p>
            <a:r>
              <a:rPr lang="it-IT" dirty="0"/>
              <a:t>Famiglia SI e AU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571DE4-3482-3018-50BC-FED751CE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682"/>
            <a:ext cx="12192000" cy="330159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529EC73E-1798-AD49-EBFC-B45AF981A0A5}"/>
              </a:ext>
            </a:extLst>
          </p:cNvPr>
          <p:cNvSpPr txBox="1">
            <a:spLocks/>
          </p:cNvSpPr>
          <p:nvPr/>
        </p:nvSpPr>
        <p:spPr bwMode="black">
          <a:xfrm>
            <a:off x="4222496" y="5191218"/>
            <a:ext cx="2269744" cy="948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Leggenda: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0C6FA3-7C0F-AA46-B43C-5B3C0345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78" y="4684978"/>
            <a:ext cx="1617221" cy="196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750E88-08AB-83E3-7710-B07E2F27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Gestione dei Segreti con Vault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7BD5A3-A073-6F7C-7C92-395C5946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805" y="2013098"/>
            <a:ext cx="6278711" cy="4635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HashiCorp</a:t>
            </a:r>
            <a:r>
              <a:rPr lang="en-US" sz="2000" dirty="0"/>
              <a:t> Vault è un </a:t>
            </a:r>
            <a:r>
              <a:rPr lang="en-US" sz="2000" dirty="0" err="1"/>
              <a:t>sistema</a:t>
            </a:r>
            <a:r>
              <a:rPr lang="en-US" sz="2000" dirty="0"/>
              <a:t> per la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sicura</a:t>
            </a:r>
            <a:r>
              <a:rPr lang="en-US" sz="2000" dirty="0"/>
              <a:t> di </a:t>
            </a:r>
            <a:r>
              <a:rPr lang="en-US" sz="2000" dirty="0" err="1"/>
              <a:t>segreti</a:t>
            </a:r>
            <a:r>
              <a:rPr lang="en-US" sz="2000" dirty="0"/>
              <a:t> e </a:t>
            </a:r>
            <a:r>
              <a:rPr lang="en-US" sz="2000" dirty="0" err="1"/>
              <a:t>crittografia</a:t>
            </a:r>
            <a:r>
              <a:rPr lang="en-US" sz="2000" dirty="0"/>
              <a:t> </a:t>
            </a:r>
            <a:r>
              <a:rPr lang="en-US" sz="2000" dirty="0" err="1"/>
              <a:t>basato</a:t>
            </a:r>
            <a:r>
              <a:rPr lang="en-US" sz="2000" dirty="0"/>
              <a:t> </a:t>
            </a:r>
            <a:r>
              <a:rPr lang="en-US" sz="2000" dirty="0" err="1"/>
              <a:t>sull'identità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 err="1"/>
              <a:t>Ruolo</a:t>
            </a:r>
            <a:r>
              <a:rPr lang="en-US" sz="2000" b="1" dirty="0"/>
              <a:t> di Vault </a:t>
            </a:r>
            <a:r>
              <a:rPr lang="en-US" sz="2000" b="1" dirty="0" err="1"/>
              <a:t>nella</a:t>
            </a:r>
            <a:r>
              <a:rPr lang="en-US" sz="2000" b="1" dirty="0"/>
              <a:t> web app: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</a:t>
            </a:r>
            <a:r>
              <a:rPr lang="en-US" sz="2000" dirty="0" err="1"/>
              <a:t>Protegge</a:t>
            </a:r>
            <a:r>
              <a:rPr lang="en-US" sz="2000" dirty="0"/>
              <a:t> le </a:t>
            </a:r>
            <a:r>
              <a:rPr lang="en-US" sz="2000" dirty="0" err="1"/>
              <a:t>chiavi</a:t>
            </a:r>
            <a:r>
              <a:rPr lang="en-US" sz="2000" dirty="0"/>
              <a:t> e </a:t>
            </a:r>
            <a:r>
              <a:rPr lang="en-US" sz="2000" dirty="0" err="1"/>
              <a:t>altre</a:t>
            </a:r>
            <a:r>
              <a:rPr lang="en-US" sz="2000" dirty="0"/>
              <a:t> </a:t>
            </a:r>
            <a:r>
              <a:rPr lang="en-US" sz="2000" dirty="0" err="1"/>
              <a:t>informazioni</a:t>
            </a:r>
            <a:r>
              <a:rPr lang="en-US" sz="2000" dirty="0"/>
              <a:t> </a:t>
            </a:r>
            <a:r>
              <a:rPr lang="en-US" sz="2000" dirty="0" err="1"/>
              <a:t>sensibili</a:t>
            </a:r>
            <a:r>
              <a:rPr lang="en-US" sz="2000" dirty="0"/>
              <a:t>, </a:t>
            </a:r>
            <a:r>
              <a:rPr lang="en-US" sz="2000" dirty="0" err="1"/>
              <a:t>evitando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siano</a:t>
            </a:r>
            <a:r>
              <a:rPr lang="en-US" sz="2000" dirty="0"/>
              <a:t> </a:t>
            </a:r>
            <a:r>
              <a:rPr lang="en-US" sz="2000" dirty="0" err="1"/>
              <a:t>scritte</a:t>
            </a:r>
            <a:r>
              <a:rPr lang="en-US" sz="2000" dirty="0"/>
              <a:t> in </a:t>
            </a:r>
            <a:r>
              <a:rPr lang="en-US" sz="2000" dirty="0" err="1"/>
              <a:t>chiaro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</a:t>
            </a:r>
            <a:r>
              <a:rPr lang="en-US" sz="2000" dirty="0" err="1"/>
              <a:t>codice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 err="1"/>
              <a:t>Segreti</a:t>
            </a:r>
            <a:r>
              <a:rPr lang="en-US" sz="2000" b="1" dirty="0"/>
              <a:t> </a:t>
            </a:r>
            <a:r>
              <a:rPr lang="en-US" sz="2000" b="1" dirty="0" err="1"/>
              <a:t>protetti</a:t>
            </a:r>
            <a:r>
              <a:rPr lang="en-US" sz="2000" b="1" dirty="0"/>
              <a:t> da Vault: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Flask secret key per </a:t>
            </a:r>
            <a:r>
              <a:rPr lang="en-US" sz="2000" dirty="0" err="1"/>
              <a:t>cifrare</a:t>
            </a:r>
            <a:r>
              <a:rPr lang="en-US" sz="2000" dirty="0"/>
              <a:t> le </a:t>
            </a:r>
            <a:r>
              <a:rPr lang="en-US" sz="2000" dirty="0" err="1"/>
              <a:t>sessioni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URI del database per </a:t>
            </a:r>
            <a:r>
              <a:rPr lang="en-US" sz="2000" dirty="0" err="1"/>
              <a:t>connettersi</a:t>
            </a:r>
            <a:r>
              <a:rPr lang="en-US" sz="2000" dirty="0"/>
              <a:t> al </a:t>
            </a:r>
            <a:r>
              <a:rPr lang="en-US" sz="2000" dirty="0" err="1"/>
              <a:t>sistema</a:t>
            </a:r>
            <a:r>
              <a:rPr lang="en-US" sz="2000" dirty="0"/>
              <a:t> di </a:t>
            </a:r>
            <a:r>
              <a:rPr lang="en-US" sz="2000" dirty="0" err="1"/>
              <a:t>gestione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dati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Client secret di </a:t>
            </a:r>
            <a:r>
              <a:rPr lang="en-US" sz="2000" dirty="0" err="1"/>
              <a:t>Keycloak</a:t>
            </a:r>
            <a:r>
              <a:rPr lang="en-US" sz="2000" dirty="0"/>
              <a:t> e LDAP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3076" name="Picture 4" descr="HashiCorp Vault - ITQ">
            <a:extLst>
              <a:ext uri="{FF2B5EF4-FFF2-40B4-BE49-F238E27FC236}">
                <a16:creationId xmlns:a16="http://schemas.microsoft.com/office/drawing/2014/main" id="{35788782-F1F8-E57C-1307-8DA51EE3A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89" y="221000"/>
            <a:ext cx="3759916" cy="13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2420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cco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c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co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TM10001115[[fn=Pacco]]</Template>
  <TotalTime>321</TotalTime>
  <Words>6430</Words>
  <Application>Microsoft Office PowerPoint</Application>
  <PresentationFormat>Widescreen</PresentationFormat>
  <Paragraphs>544</Paragraphs>
  <Slides>83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83</vt:i4>
      </vt:variant>
    </vt:vector>
  </HeadingPairs>
  <TitlesOfParts>
    <vt:vector size="87" baseType="lpstr">
      <vt:lpstr>Aptos</vt:lpstr>
      <vt:lpstr>Arial</vt:lpstr>
      <vt:lpstr>Gill Sans MT</vt:lpstr>
      <vt:lpstr>Pacco</vt:lpstr>
      <vt:lpstr>Descrizione e funzionamento della Web App</vt:lpstr>
      <vt:lpstr>Ruoli e Funzionalità - User</vt:lpstr>
      <vt:lpstr>Ruoli e Funzionalità - Admin</vt:lpstr>
      <vt:lpstr>Asset del Sistema e Tecnologie di Protezione</vt:lpstr>
      <vt:lpstr>Web Server e Risorse della Web App</vt:lpstr>
      <vt:lpstr>Sessioni, Database e Credenziali</vt:lpstr>
      <vt:lpstr>Nginx Reverse Proxy</vt:lpstr>
      <vt:lpstr>Configurazione di Nginx</vt:lpstr>
      <vt:lpstr>Gestione dei Segreti con Vault</vt:lpstr>
      <vt:lpstr>Configurazione di Vault</vt:lpstr>
      <vt:lpstr>Politiche di Accesso in Vault</vt:lpstr>
      <vt:lpstr>Credenziali di Accesso in Vault</vt:lpstr>
      <vt:lpstr>VaultConfig, Autenticazione e metodo get secret</vt:lpstr>
      <vt:lpstr>IAM Keycloak + OIDC</vt:lpstr>
      <vt:lpstr>Gestione del Sistema tramite Realm e separazione tra amministrazione e accesso</vt:lpstr>
      <vt:lpstr>Configurazione del Client FlaskWebApp</vt:lpstr>
      <vt:lpstr>Protocollo OpenID Connect</vt:lpstr>
      <vt:lpstr>Libreria flask_oidc e Configurazione JSON</vt:lpstr>
      <vt:lpstr>Configurazione di Keycloak </vt:lpstr>
      <vt:lpstr>Gestione dei Ruoli in Keycloak</vt:lpstr>
      <vt:lpstr>Configurazione sessioni, login MULTIPLI e audit</vt:lpstr>
      <vt:lpstr>autenticazione a due fattori su Keycloak</vt:lpstr>
      <vt:lpstr>Login - Flusso di Autenticazione</vt:lpstr>
      <vt:lpstr>Logout - Flusso di Logout</vt:lpstr>
      <vt:lpstr>Ruoli degli Utenti e controllo degli accessi</vt:lpstr>
      <vt:lpstr>Gestione degli Accessi Non Autorizzati</vt:lpstr>
      <vt:lpstr>Cookie e Sessione</vt:lpstr>
      <vt:lpstr>Gestione delle Sessioni in Flask e rischi di sicurezza</vt:lpstr>
      <vt:lpstr>Configurazione generali</vt:lpstr>
      <vt:lpstr>1. Chiave Segreta (SECRET_KEY)</vt:lpstr>
      <vt:lpstr>3. URI del Database (SQLALCHEMY_DATABASE_URI)</vt:lpstr>
      <vt:lpstr>5. Tipo di Sessione (SESSION_TYPE)</vt:lpstr>
      <vt:lpstr>7. Cookie SameSite (SESSION_COOKIE_SAMESITE)</vt:lpstr>
      <vt:lpstr>9. Directory per le Sessioni (SESSION_FILE_DIR)</vt:lpstr>
      <vt:lpstr>Integrazione di un Server LDAP</vt:lpstr>
      <vt:lpstr>Configurazione e Avvio del Server LDAP</vt:lpstr>
      <vt:lpstr>Configurazione tramite Apache Directory Studio</vt:lpstr>
      <vt:lpstr>Parametri di Connessione al Server LDAP</vt:lpstr>
      <vt:lpstr>Base DN e Autenticazione tramite bind</vt:lpstr>
      <vt:lpstr>Attributi per Autenticazione, Gruppi e Filtri </vt:lpstr>
      <vt:lpstr>Struttura della Directory LDAP</vt:lpstr>
      <vt:lpstr>Processo di Login con LDAP</vt:lpstr>
      <vt:lpstr>Autenticazione: Connessione al server e bind</vt:lpstr>
      <vt:lpstr>Autenticazione: Dettaglio del Processo</vt:lpstr>
      <vt:lpstr>Autorizzazione tramite Gruppi</vt:lpstr>
      <vt:lpstr>Presentazione standard di PowerPoint</vt:lpstr>
      <vt:lpstr>Esempio di Politica XACML</vt:lpstr>
      <vt:lpstr>Limitazioni di XACML con Flask: Py-abac</vt:lpstr>
      <vt:lpstr>Caricamento delle politiche e PDP</vt:lpstr>
      <vt:lpstr>Funzione is_access_allowed</vt:lpstr>
      <vt:lpstr>Politica admin_policy</vt:lpstr>
      <vt:lpstr>Politica user_policy</vt:lpstr>
      <vt:lpstr>Differenze nello schema logico tra XACML e PY-ABAC</vt:lpstr>
      <vt:lpstr>Differenze nella logica tra XACML e PY-ABAC</vt:lpstr>
      <vt:lpstr>Differenze del formato tra XACML e Py-abac</vt:lpstr>
      <vt:lpstr>Presentazione standard di PowerPoint</vt:lpstr>
      <vt:lpstr>Valutazione della sicurezza con Microsoft Threat Modeling Tool: KeyCloak</vt:lpstr>
      <vt:lpstr>Denial of Service (DoS) su Nginx e Flask Web App</vt:lpstr>
      <vt:lpstr>Mitigazioni</vt:lpstr>
      <vt:lpstr>Elevation of Privilege: Impersonation attack</vt:lpstr>
      <vt:lpstr>Mitigazioni</vt:lpstr>
      <vt:lpstr>Information Disclosure sui File di Configurazione</vt:lpstr>
      <vt:lpstr>Mitigazioni</vt:lpstr>
      <vt:lpstr>Repudiation: Potential Data Repudiation by Browser Client</vt:lpstr>
      <vt:lpstr>Mitigazioni</vt:lpstr>
      <vt:lpstr>Spoofing: DNS Spoofing e Man-in-the-Middle (MITM)</vt:lpstr>
      <vt:lpstr>Mitigazioni</vt:lpstr>
      <vt:lpstr>Tampering su HTTPS: Attacco XSS</vt:lpstr>
      <vt:lpstr>Mitigazioni</vt:lpstr>
      <vt:lpstr>Tampering sul Database: SQL Injection</vt:lpstr>
      <vt:lpstr>Mitigazioni </vt:lpstr>
      <vt:lpstr>Replay Attacks</vt:lpstr>
      <vt:lpstr>Mitigazioni </vt:lpstr>
      <vt:lpstr>Valutazione della Sicurezza: LDAP Threat Model</vt:lpstr>
      <vt:lpstr>Gestione del Login</vt:lpstr>
      <vt:lpstr>Catalogo dei Controlli di Sicurezza</vt:lpstr>
      <vt:lpstr>Access Control (AC)</vt:lpstr>
      <vt:lpstr>System and Communications Protection (SC)</vt:lpstr>
      <vt:lpstr>Audit and Accountability (AU)</vt:lpstr>
      <vt:lpstr>Famiglia AC</vt:lpstr>
      <vt:lpstr>Famiglia IA</vt:lpstr>
      <vt:lpstr>Famiglia SC</vt:lpstr>
      <vt:lpstr>Famiglia SI e 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Cimmino</dc:creator>
  <cp:lastModifiedBy>MARCO CIMMINO</cp:lastModifiedBy>
  <cp:revision>24</cp:revision>
  <dcterms:created xsi:type="dcterms:W3CDTF">2024-12-06T11:46:57Z</dcterms:created>
  <dcterms:modified xsi:type="dcterms:W3CDTF">2024-12-13T15:34:54Z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2024-12-09T17:30:00Z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528d4c67-4bad-4e55-be74-88983f122507</vt:lpwstr>
  </property>
  <property fmtid="{D5CDD505-2E9C-101B-9397-08002B2CF9AE}" pid="8" name="MSIP_Label_2ad0b24d-6422-44b0-b3de-abb3a9e8c81a_ContentBits">
    <vt:lpwstr>0</vt:lpwstr>
  </property>
</Properties>
</file>